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1" r:id="rId4"/>
    <p:sldId id="258" r:id="rId5"/>
    <p:sldId id="259" r:id="rId6"/>
    <p:sldId id="272" r:id="rId7"/>
    <p:sldId id="270" r:id="rId8"/>
    <p:sldId id="260" r:id="rId9"/>
    <p:sldId id="261" r:id="rId10"/>
    <p:sldId id="263" r:id="rId11"/>
    <p:sldId id="264" r:id="rId12"/>
    <p:sldId id="266" r:id="rId13"/>
    <p:sldId id="267" r:id="rId14"/>
    <p:sldId id="265" r:id="rId15"/>
    <p:sldId id="268" r:id="rId16"/>
    <p:sldId id="269" r:id="rId17"/>
    <p:sldId id="262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47573"/>
    <p:restoredTop sz="86467"/>
  </p:normalViewPr>
  <p:slideViewPr>
    <p:cSldViewPr snapToGrid="0" snapToObjects="1">
      <p:cViewPr varScale="1">
        <p:scale>
          <a:sx n="43" d="100"/>
          <a:sy n="43" d="100"/>
        </p:scale>
        <p:origin x="240" y="68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420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cu.org/summerinstitutes/hips/2017" TargetMode="External"/><Relationship Id="rId4" Type="http://schemas.openxmlformats.org/officeDocument/2006/relationships/hyperlink" Target="https://www.bu.edu/sed/sed-will-be-a-model-for-educators-rising-collegiate-chapter-at-national-conference/" TargetMode="External"/><Relationship Id="rId5" Type="http://schemas.openxmlformats.org/officeDocument/2006/relationships/hyperlink" Target="http://physics.bu.edu/pic2004/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neutrino2014.bu.ed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bu.edu/meetatbu/explore-our-facilities/residence-halls/adult-groups/10-buick-street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CHP - 2019"/>
          <p:cNvSpPr>
            <a:spLocks noGrp="1"/>
          </p:cNvSpPr>
          <p:nvPr>
            <p:ph type="ctrTitle"/>
          </p:nvPr>
        </p:nvSpPr>
        <p:spPr>
          <a:xfrm>
            <a:off x="1270000" y="-115294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C00000"/>
                </a:solidFill>
              </a:rPr>
              <a:t>LCHP - 2019</a:t>
            </a:r>
          </a:p>
        </p:txBody>
      </p:sp>
      <p:sp>
        <p:nvSpPr>
          <p:cNvPr id="120" name="Boston University…"/>
          <p:cNvSpPr>
            <a:spLocks noGrp="1"/>
          </p:cNvSpPr>
          <p:nvPr>
            <p:ph type="subTitle" sz="quarter" idx="1"/>
          </p:nvPr>
        </p:nvSpPr>
        <p:spPr>
          <a:xfrm>
            <a:off x="1086160" y="2484783"/>
            <a:ext cx="10464800" cy="216673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b="1" dirty="0">
                <a:solidFill>
                  <a:srgbClr val="002060"/>
                </a:solidFill>
              </a:rPr>
              <a:t>Boston </a:t>
            </a:r>
            <a:r>
              <a:rPr b="1" dirty="0" smtClean="0">
                <a:solidFill>
                  <a:srgbClr val="002060"/>
                </a:solidFill>
              </a:rPr>
              <a:t>University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b="1" dirty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Proposed dates: </a:t>
            </a:r>
            <a:r>
              <a:rPr b="1" dirty="0" smtClean="0">
                <a:solidFill>
                  <a:srgbClr val="C00000"/>
                </a:solidFill>
              </a:rPr>
              <a:t>May </a:t>
            </a:r>
            <a:r>
              <a:rPr b="1" dirty="0" smtClean="0">
                <a:solidFill>
                  <a:srgbClr val="C00000"/>
                </a:solidFill>
              </a:rPr>
              <a:t>27</a:t>
            </a:r>
            <a:r>
              <a:rPr b="1" baseline="30000" dirty="0" smtClean="0">
                <a:solidFill>
                  <a:srgbClr val="C00000"/>
                </a:solidFill>
              </a:rPr>
              <a:t>th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b="1" dirty="0" smtClean="0">
                <a:solidFill>
                  <a:srgbClr val="C00000"/>
                </a:solidFill>
              </a:rPr>
              <a:t>-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b="1" dirty="0" smtClean="0">
                <a:solidFill>
                  <a:srgbClr val="C00000"/>
                </a:solidFill>
              </a:rPr>
              <a:t>June </a:t>
            </a:r>
            <a:r>
              <a:rPr b="1" dirty="0">
                <a:solidFill>
                  <a:srgbClr val="C00000"/>
                </a:solidFill>
              </a:rPr>
              <a:t>1</a:t>
            </a:r>
            <a:r>
              <a:rPr b="1" baseline="30000" dirty="0">
                <a:solidFill>
                  <a:srgbClr val="C00000"/>
                </a:solidFill>
              </a:rPr>
              <a:t>st</a:t>
            </a:r>
            <a:r>
              <a:rPr b="1" dirty="0">
                <a:solidFill>
                  <a:srgbClr val="C00000"/>
                </a:solidFill>
              </a:rPr>
              <a:t> 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>
                <a:solidFill>
                  <a:srgbClr val="C00000"/>
                </a:solidFill>
              </a:rPr>
              <a:t>Also possible: June 3</a:t>
            </a:r>
            <a:r>
              <a:rPr lang="en-US" b="1" baseline="30000" dirty="0" smtClean="0">
                <a:solidFill>
                  <a:srgbClr val="C00000"/>
                </a:solidFill>
              </a:rPr>
              <a:t>rd</a:t>
            </a:r>
            <a:r>
              <a:rPr lang="en-US" b="1" dirty="0" smtClean="0">
                <a:solidFill>
                  <a:srgbClr val="C00000"/>
                </a:solidFill>
              </a:rPr>
              <a:t> – June 8</a:t>
            </a:r>
            <a:r>
              <a:rPr lang="en-US" b="1" baseline="30000" dirty="0" smtClean="0">
                <a:solidFill>
                  <a:srgbClr val="C00000"/>
                </a:solidFill>
              </a:rPr>
              <a:t>th</a:t>
            </a:r>
            <a:endParaRPr b="1" baseline="30000" dirty="0">
              <a:solidFill>
                <a:srgbClr val="C00000"/>
              </a:solidFill>
            </a:endParaRPr>
          </a:p>
        </p:txBody>
      </p:sp>
      <p:pic>
        <p:nvPicPr>
          <p:cNvPr id="4" name="Boston_hotels_skyline.jpg" descr="Boston_hotels_skyli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6160" y="5647635"/>
            <a:ext cx="10832480" cy="3099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Meeting Agenda"/>
          <p:cNvSpPr>
            <a:spLocks noGrp="1"/>
          </p:cNvSpPr>
          <p:nvPr>
            <p:ph type="title"/>
          </p:nvPr>
        </p:nvSpPr>
        <p:spPr>
          <a:xfrm>
            <a:off x="952501" y="47485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500" dirty="0" smtClean="0">
                <a:solidFill>
                  <a:srgbClr val="C00000"/>
                </a:solidFill>
              </a:rPr>
              <a:t>Preliminary </a:t>
            </a:r>
            <a:r>
              <a:rPr sz="6500" dirty="0" smtClean="0">
                <a:solidFill>
                  <a:srgbClr val="C00000"/>
                </a:solidFill>
              </a:rPr>
              <a:t>Meeting </a:t>
            </a:r>
            <a:r>
              <a:rPr sz="6500" dirty="0">
                <a:solidFill>
                  <a:srgbClr val="C00000"/>
                </a:solidFill>
              </a:rPr>
              <a:t>Agenda</a:t>
            </a:r>
          </a:p>
        </p:txBody>
      </p:sp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585265"/>
              </p:ext>
            </p:extLst>
          </p:nvPr>
        </p:nvGraphicFramePr>
        <p:xfrm>
          <a:off x="952501" y="2206485"/>
          <a:ext cx="10954576" cy="7056784"/>
        </p:xfrm>
        <a:graphic>
          <a:graphicData uri="http://schemas.openxmlformats.org/drawingml/2006/table">
            <a:tbl>
              <a:tblPr/>
              <a:tblGrid>
                <a:gridCol w="208844"/>
                <a:gridCol w="1858057"/>
                <a:gridCol w="1860211"/>
                <a:gridCol w="1756866"/>
                <a:gridCol w="1756866"/>
                <a:gridCol w="1653521"/>
                <a:gridCol w="1860211"/>
              </a:tblGrid>
              <a:tr h="60582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Monday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Tuesday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Wednesday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Thursday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Friday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Saturday</a:t>
                      </a: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6858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8:30 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10:30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Registration &amp; Opening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9:00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10:30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9:00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10:30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9:00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10:30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9:00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10:30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9:00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10:30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</a:tr>
              <a:tr h="698779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10:30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11:00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10:30 – 11:00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10:30 – 11:00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10:30 – 11:00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10:30 – 11:00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10:30 –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11:00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76858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11:00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12:30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11:00 – 12:30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Parallel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11:00 – 12:30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Parallel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11:00 – 12:30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Parallel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11:00 – 12:30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Parallel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11:00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12:30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Closing Plenary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1048169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12:30 </a:t>
                      </a: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– 14:00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Lunch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12:30 – 14:00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Lunch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12:30 – 14:00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Lunch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12:30 – 14:00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Lunch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IAC Meeting</a:t>
                      </a:r>
                      <a:endParaRPr kumimoji="0" lang="en-US" alt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12:30 – 14:00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Lunch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 rowSpan="5"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Adjourn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698779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14:00 – 16:00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Parallel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14:00 – 16:00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Poster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>
                        <a:alpha val="50195"/>
                      </a:srgbClr>
                    </a:solidFill>
                  </a:tcPr>
                </a:tc>
                <a:tc rowSpan="4"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Excursions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 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14:00 – 16:00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Parallel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14:00 – 16:00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Parallel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8779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16:00 – 16:30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16:00 – 16:30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16:00 – 16:30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16:00 – 16:30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Coffee Break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1114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16:30 – 18:30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Parallel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16:30 – 18:30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16:30 – 18:30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16:30 – 18:30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Plenary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195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8169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18:30  - 20:30 Reception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18:30-19:30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Panel Discussion 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20:00 - </a:t>
                      </a: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21:30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华文仿宋" charset="-122"/>
                        </a:rPr>
                        <a:t>Dinner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w Cen MT" charset="0"/>
                        <a:ea typeface="华文仿宋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charset="2"/>
                        <a:defRPr sz="25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1pPr>
                      <a:lvl2pPr marL="37931725" indent="-37474525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charset="2"/>
                        <a:defRPr sz="22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2pPr>
                      <a:lvl3pPr>
                        <a:spcBef>
                          <a:spcPts val="500"/>
                        </a:spcBef>
                        <a:defRPr sz="2100"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3pPr>
                      <a:lvl4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4pPr>
                      <a:lvl5pPr>
                        <a:spcBef>
                          <a:spcPts val="400"/>
                        </a:spcBef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defRPr b="1">
                          <a:solidFill>
                            <a:schemeClr val="tx1"/>
                          </a:solidFill>
                          <a:latin typeface="Tw Cen MT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19:30 – 21:30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w Cen MT" charset="0"/>
                          <a:ea typeface="宋体" charset="-122"/>
                        </a:rPr>
                        <a:t>Public lecture + Career Panel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宋体" charset="-122"/>
                      </a:endParaRPr>
                    </a:p>
                  </a:txBody>
                  <a:tcPr marL="63948" marR="63948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13-7356-HOLIDAY-105.jpg" descr="13-7356-HOLIDAY-1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1900" y="1289050"/>
            <a:ext cx="7620000" cy="762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First day reception…"/>
          <p:cNvSpPr/>
          <p:nvPr/>
        </p:nvSpPr>
        <p:spPr>
          <a:xfrm>
            <a:off x="233291" y="2707859"/>
            <a:ext cx="4283225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Day 1: </a:t>
            </a:r>
          </a:p>
          <a:p>
            <a:r>
              <a:rPr lang="en-US" dirty="0">
                <a:solidFill>
                  <a:srgbClr val="C00000"/>
                </a:solidFill>
              </a:rPr>
              <a:t>W</a:t>
            </a:r>
            <a:r>
              <a:rPr lang="en-US" dirty="0" smtClean="0">
                <a:solidFill>
                  <a:srgbClr val="C00000"/>
                </a:solidFill>
              </a:rPr>
              <a:t>elcome </a:t>
            </a:r>
            <a:r>
              <a:rPr dirty="0" smtClean="0">
                <a:solidFill>
                  <a:srgbClr val="C00000"/>
                </a:solidFill>
              </a:rPr>
              <a:t>reception</a:t>
            </a:r>
            <a:endParaRPr dirty="0">
              <a:solidFill>
                <a:srgbClr val="C00000"/>
              </a:solidFill>
            </a:endParaRPr>
          </a:p>
          <a:p>
            <a:r>
              <a:rPr dirty="0">
                <a:solidFill>
                  <a:srgbClr val="C00000"/>
                </a:solidFill>
              </a:rPr>
              <a:t>just outside </a:t>
            </a:r>
            <a:r>
              <a:rPr lang="en-US" dirty="0" smtClean="0">
                <a:solidFill>
                  <a:srgbClr val="C00000"/>
                </a:solidFill>
              </a:rPr>
              <a:t>GSU</a:t>
            </a:r>
            <a:endParaRPr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(</a:t>
            </a:r>
            <a:r>
              <a:rPr dirty="0" smtClean="0">
                <a:solidFill>
                  <a:srgbClr val="C00000"/>
                </a:solidFill>
              </a:rPr>
              <a:t>Drinks</a:t>
            </a:r>
            <a:r>
              <a:rPr dirty="0">
                <a:solidFill>
                  <a:srgbClr val="C00000"/>
                </a:solidFill>
              </a:rPr>
              <a:t>, </a:t>
            </a:r>
            <a:r>
              <a:rPr dirty="0" smtClean="0">
                <a:solidFill>
                  <a:srgbClr val="C00000"/>
                </a:solidFill>
              </a:rPr>
              <a:t>appetizers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r>
              <a:rPr dirty="0" smtClean="0">
                <a:solidFill>
                  <a:srgbClr val="C00000"/>
                </a:solidFill>
              </a:rPr>
              <a:t> 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4" name="Meeting Agenda"/>
          <p:cNvSpPr txBox="1">
            <a:spLocks/>
          </p:cNvSpPr>
          <p:nvPr/>
        </p:nvSpPr>
        <p:spPr>
          <a:xfrm>
            <a:off x="952501" y="47485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sz="6500" dirty="0" smtClean="0">
                <a:solidFill>
                  <a:srgbClr val="C00000"/>
                </a:solidFill>
              </a:rPr>
              <a:t>Social Program</a:t>
            </a:r>
            <a:endParaRPr lang="en-US" sz="65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Excursions"/>
          <p:cNvSpPr>
            <a:spLocks noGrp="1"/>
          </p:cNvSpPr>
          <p:nvPr>
            <p:ph type="title"/>
          </p:nvPr>
        </p:nvSpPr>
        <p:spPr>
          <a:xfrm>
            <a:off x="1418536" y="-374417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C00000"/>
                </a:solidFill>
              </a:rPr>
              <a:t>Day 3: </a:t>
            </a:r>
            <a:r>
              <a:rPr smtClean="0">
                <a:solidFill>
                  <a:srgbClr val="C00000"/>
                </a:solidFill>
              </a:rPr>
              <a:t>Excursions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59" name="3 Options…"/>
          <p:cNvSpPr>
            <a:spLocks noGrp="1"/>
          </p:cNvSpPr>
          <p:nvPr>
            <p:ph type="body" sz="half" idx="1"/>
          </p:nvPr>
        </p:nvSpPr>
        <p:spPr>
          <a:xfrm>
            <a:off x="155072" y="1634158"/>
            <a:ext cx="5728894" cy="6286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002060"/>
                </a:solidFill>
              </a:rPr>
              <a:t>Many </a:t>
            </a:r>
            <a:r>
              <a:rPr lang="en-US" sz="3800" dirty="0">
                <a:solidFill>
                  <a:srgbClr val="002060"/>
                </a:solidFill>
              </a:rPr>
              <a:t>o</a:t>
            </a:r>
            <a:r>
              <a:rPr sz="3800" dirty="0" smtClean="0">
                <a:solidFill>
                  <a:srgbClr val="002060"/>
                </a:solidFill>
              </a:rPr>
              <a:t>ptions</a:t>
            </a:r>
            <a:r>
              <a:rPr lang="en-US" sz="3800" dirty="0" smtClean="0">
                <a:solidFill>
                  <a:srgbClr val="002060"/>
                </a:solidFill>
              </a:rPr>
              <a:t> that participants could choose from:</a:t>
            </a:r>
            <a:endParaRPr sz="3800" dirty="0">
              <a:solidFill>
                <a:srgbClr val="002060"/>
              </a:solidFill>
            </a:endParaRPr>
          </a:p>
          <a:p>
            <a:pPr lvl="1"/>
            <a:r>
              <a:rPr sz="3800" dirty="0">
                <a:solidFill>
                  <a:srgbClr val="002060"/>
                </a:solidFill>
              </a:rPr>
              <a:t>Whale </a:t>
            </a:r>
            <a:r>
              <a:rPr sz="3800" dirty="0" smtClean="0">
                <a:solidFill>
                  <a:srgbClr val="002060"/>
                </a:solidFill>
              </a:rPr>
              <a:t>Watching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1"/>
            <a:endParaRPr lang="en-US" sz="3800" dirty="0">
              <a:solidFill>
                <a:srgbClr val="002060"/>
              </a:solidFill>
            </a:endParaRPr>
          </a:p>
          <a:p>
            <a:pPr lvl="1"/>
            <a:endParaRPr sz="3800" dirty="0">
              <a:solidFill>
                <a:srgbClr val="002060"/>
              </a:solidFill>
            </a:endParaRPr>
          </a:p>
          <a:p>
            <a:pPr lvl="1"/>
            <a:r>
              <a:rPr sz="3800" dirty="0">
                <a:solidFill>
                  <a:srgbClr val="002060"/>
                </a:solidFill>
              </a:rPr>
              <a:t>Boston </a:t>
            </a:r>
            <a:r>
              <a:rPr sz="3800" dirty="0" smtClean="0">
                <a:solidFill>
                  <a:srgbClr val="002060"/>
                </a:solidFill>
              </a:rPr>
              <a:t>Ducktour</a:t>
            </a:r>
            <a:endParaRPr sz="3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137" y="1437861"/>
            <a:ext cx="5698437" cy="427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580" y="5907617"/>
            <a:ext cx="6448656" cy="36273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Options…"/>
          <p:cNvSpPr>
            <a:spLocks noGrp="1"/>
          </p:cNvSpPr>
          <p:nvPr>
            <p:ph type="body" sz="half" idx="1"/>
          </p:nvPr>
        </p:nvSpPr>
        <p:spPr>
          <a:xfrm>
            <a:off x="214706" y="322192"/>
            <a:ext cx="6464390" cy="6286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002060"/>
                </a:solidFill>
              </a:rPr>
              <a:t>Many </a:t>
            </a:r>
            <a:r>
              <a:rPr lang="en-US" sz="3800" dirty="0">
                <a:solidFill>
                  <a:srgbClr val="002060"/>
                </a:solidFill>
              </a:rPr>
              <a:t>o</a:t>
            </a:r>
            <a:r>
              <a:rPr sz="3800" dirty="0" smtClean="0">
                <a:solidFill>
                  <a:srgbClr val="002060"/>
                </a:solidFill>
              </a:rPr>
              <a:t>ptions</a:t>
            </a:r>
            <a:r>
              <a:rPr lang="en-US" sz="3800" dirty="0" smtClean="0">
                <a:solidFill>
                  <a:srgbClr val="002060"/>
                </a:solidFill>
              </a:rPr>
              <a:t> that participants could choose from:</a:t>
            </a:r>
          </a:p>
          <a:p>
            <a:r>
              <a:rPr lang="en-US" sz="3800" dirty="0" smtClean="0">
                <a:solidFill>
                  <a:srgbClr val="002060"/>
                </a:solidFill>
              </a:rPr>
              <a:t>Baseball shrine: </a:t>
            </a:r>
          </a:p>
          <a:p>
            <a:pPr lvl="1"/>
            <a:r>
              <a:rPr lang="en-US" sz="3800" dirty="0" smtClean="0">
                <a:solidFill>
                  <a:srgbClr val="002060"/>
                </a:solidFill>
              </a:rPr>
              <a:t>Fenway Park</a:t>
            </a:r>
            <a:endParaRPr sz="38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921" y="1045934"/>
            <a:ext cx="6643757" cy="7474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95" y="6099936"/>
            <a:ext cx="6495401" cy="36536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79096" y="8499722"/>
            <a:ext cx="65024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3800">
                <a:solidFill>
                  <a:srgbClr val="002060"/>
                </a:solidFill>
              </a:rPr>
              <a:t>Freedom trail of historic Boston</a:t>
            </a:r>
            <a:endParaRPr lang="en-US" sz="3800" dirty="0">
              <a:solidFill>
                <a:srgbClr val="002060"/>
              </a:solidFill>
            </a:endParaRPr>
          </a:p>
        </p:txBody>
      </p:sp>
      <p:sp>
        <p:nvSpPr>
          <p:cNvPr id="14" name="Excursions"/>
          <p:cNvSpPr>
            <a:spLocks noGrp="1"/>
          </p:cNvSpPr>
          <p:nvPr>
            <p:ph type="title"/>
          </p:nvPr>
        </p:nvSpPr>
        <p:spPr>
          <a:xfrm>
            <a:off x="1418536" y="-374417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C00000"/>
                </a:solidFill>
              </a:rPr>
              <a:t>Day 3: </a:t>
            </a:r>
            <a:r>
              <a:rPr smtClean="0">
                <a:solidFill>
                  <a:srgbClr val="C00000"/>
                </a:solidFill>
              </a:rPr>
              <a:t>Excursions</a:t>
            </a:r>
            <a:endParaRPr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41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onference Dinner"/>
          <p:cNvSpPr>
            <a:spLocks noGrp="1"/>
          </p:cNvSpPr>
          <p:nvPr>
            <p:ph type="title"/>
          </p:nvPr>
        </p:nvSpPr>
        <p:spPr>
          <a:xfrm>
            <a:off x="952500" y="-190500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Day 4: </a:t>
            </a:r>
            <a:r>
              <a:rPr dirty="0" smtClean="0">
                <a:solidFill>
                  <a:srgbClr val="C00000"/>
                </a:solidFill>
              </a:rPr>
              <a:t>Conference </a:t>
            </a:r>
            <a:r>
              <a:rPr dirty="0">
                <a:solidFill>
                  <a:srgbClr val="C00000"/>
                </a:solidFill>
              </a:rPr>
              <a:t>Dinner </a:t>
            </a:r>
          </a:p>
        </p:txBody>
      </p:sp>
      <p:sp>
        <p:nvSpPr>
          <p:cNvPr id="154" name="3 or 4 hour cruise of the Boston harbor…"/>
          <p:cNvSpPr>
            <a:spLocks noGrp="1"/>
          </p:cNvSpPr>
          <p:nvPr>
            <p:ph type="body" sz="half" idx="1"/>
          </p:nvPr>
        </p:nvSpPr>
        <p:spPr>
          <a:xfrm>
            <a:off x="438150" y="408473"/>
            <a:ext cx="5334000" cy="6286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002060"/>
                </a:solidFill>
              </a:rPr>
              <a:t>Possible options:</a:t>
            </a:r>
          </a:p>
          <a:p>
            <a:pPr lvl="1"/>
            <a:r>
              <a:rPr sz="3800" dirty="0" smtClean="0">
                <a:solidFill>
                  <a:srgbClr val="002060"/>
                </a:solidFill>
              </a:rPr>
              <a:t>3 </a:t>
            </a:r>
            <a:r>
              <a:rPr sz="3800" dirty="0">
                <a:solidFill>
                  <a:srgbClr val="002060"/>
                </a:solidFill>
              </a:rPr>
              <a:t>or 4 hour cruise of the Boston </a:t>
            </a:r>
            <a:r>
              <a:rPr sz="3800" dirty="0" smtClean="0">
                <a:solidFill>
                  <a:srgbClr val="002060"/>
                </a:solidFill>
              </a:rPr>
              <a:t>harbor</a:t>
            </a:r>
            <a:endParaRPr lang="en-US" sz="3800" dirty="0" smtClean="0">
              <a:solidFill>
                <a:srgbClr val="002060"/>
              </a:solidFill>
            </a:endParaRPr>
          </a:p>
          <a:p>
            <a:pPr lvl="1"/>
            <a:r>
              <a:rPr lang="en-US" sz="3800" dirty="0" smtClean="0">
                <a:solidFill>
                  <a:srgbClr val="002060"/>
                </a:solidFill>
              </a:rPr>
              <a:t>Boston Aquarium</a:t>
            </a:r>
          </a:p>
          <a:p>
            <a:pPr lvl="1"/>
            <a:r>
              <a:rPr lang="en-US" sz="3800" dirty="0" smtClean="0">
                <a:solidFill>
                  <a:srgbClr val="002060"/>
                </a:solidFill>
              </a:rPr>
              <a:t>Museum of Fine Arts</a:t>
            </a:r>
            <a:endParaRPr sz="3800" dirty="0">
              <a:solidFill>
                <a:srgbClr val="002060"/>
              </a:solidFill>
            </a:endParaRPr>
          </a:p>
        </p:txBody>
      </p:sp>
      <p:pic>
        <p:nvPicPr>
          <p:cNvPr id="155" name="01_spirit_boston_ship_evening_no_logo.jpg" descr="01_spirit_boston_ship_evening_no_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4912" y="1486144"/>
            <a:ext cx="5831006" cy="3887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97" y="5670849"/>
            <a:ext cx="5334000" cy="400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4912" y="5429697"/>
            <a:ext cx="5831006" cy="42355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53717" y="1749287"/>
            <a:ext cx="11099800" cy="578015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Day 2 evening: Panel discussion on enhancing diversity and participation of under-represented minorities in Physics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Day 5 evening: </a:t>
            </a:r>
          </a:p>
          <a:p>
            <a:pPr lvl="1"/>
            <a:r>
              <a:rPr lang="en-US" sz="2400" dirty="0" smtClean="0">
                <a:solidFill>
                  <a:srgbClr val="002060"/>
                </a:solidFill>
              </a:rPr>
              <a:t>Public lecture:</a:t>
            </a:r>
          </a:p>
          <a:p>
            <a:pPr lvl="2"/>
            <a:r>
              <a:rPr lang="en-US" sz="2400" dirty="0" smtClean="0">
                <a:solidFill>
                  <a:srgbClr val="002060"/>
                </a:solidFill>
              </a:rPr>
              <a:t>Plan </a:t>
            </a:r>
            <a:r>
              <a:rPr lang="en-US" sz="2400" dirty="0" smtClean="0">
                <a:solidFill>
                  <a:srgbClr val="002060"/>
                </a:solidFill>
              </a:rPr>
              <a:t>to invite a prominent physicist (many in the Boston area) to give a public </a:t>
            </a:r>
            <a:r>
              <a:rPr lang="en-US" sz="2400" dirty="0" smtClean="0">
                <a:solidFill>
                  <a:srgbClr val="002060"/>
                </a:solidFill>
              </a:rPr>
              <a:t>lecture</a:t>
            </a:r>
          </a:p>
          <a:p>
            <a:pPr lvl="1"/>
            <a:r>
              <a:rPr lang="en-US" sz="2400" dirty="0" smtClean="0">
                <a:solidFill>
                  <a:srgbClr val="002060"/>
                </a:solidFill>
              </a:rPr>
              <a:t>Career Panel:</a:t>
            </a:r>
          </a:p>
          <a:p>
            <a:pPr lvl="2"/>
            <a:r>
              <a:rPr lang="en-US" sz="2400" dirty="0" smtClean="0">
                <a:solidFill>
                  <a:srgbClr val="002060"/>
                </a:solidFill>
              </a:rPr>
              <a:t>Plan to invite speakers from diverse career paths (e.g. academic, industry and government)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6" name="Conference Dinner"/>
          <p:cNvSpPr txBox="1">
            <a:spLocks/>
          </p:cNvSpPr>
          <p:nvPr/>
        </p:nvSpPr>
        <p:spPr>
          <a:xfrm>
            <a:off x="952500" y="-31476"/>
            <a:ext cx="11099800" cy="2159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 smtClean="0">
                <a:solidFill>
                  <a:srgbClr val="C00000"/>
                </a:solidFill>
              </a:rPr>
              <a:t>Other Events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22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ference Dinner"/>
          <p:cNvSpPr txBox="1">
            <a:spLocks/>
          </p:cNvSpPr>
          <p:nvPr/>
        </p:nvSpPr>
        <p:spPr>
          <a:xfrm>
            <a:off x="952500" y="-31476"/>
            <a:ext cx="11099800" cy="156210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hangingPunct="1"/>
            <a:r>
              <a:rPr lang="en-US" dirty="0" smtClean="0">
                <a:solidFill>
                  <a:srgbClr val="C00000"/>
                </a:solidFill>
              </a:rPr>
              <a:t>Registration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813352" y="1192697"/>
            <a:ext cx="11099800" cy="8189844"/>
          </a:xfrm>
        </p:spPr>
        <p:txBody>
          <a:bodyPr>
            <a:normAutofit fontScale="32500" lnSpcReduction="20000"/>
          </a:bodyPr>
          <a:lstStyle/>
          <a:p>
            <a:pPr marL="0" indent="0">
              <a:buFont typeface="Wingdings" charset="2"/>
              <a:buNone/>
            </a:pPr>
            <a:r>
              <a:rPr lang="en-US" altLang="en-US" sz="9500" dirty="0">
                <a:solidFill>
                  <a:srgbClr val="C00000"/>
                </a:solidFill>
                <a:ea typeface="楷体" charset="-122"/>
              </a:rPr>
              <a:t>Registration fee: </a:t>
            </a:r>
            <a:r>
              <a:rPr lang="en-US" altLang="en-US" sz="9500" dirty="0" smtClean="0">
                <a:solidFill>
                  <a:srgbClr val="C00000"/>
                </a:solidFill>
                <a:ea typeface="楷体" charset="-122"/>
              </a:rPr>
              <a:t>~$500 </a:t>
            </a:r>
            <a:r>
              <a:rPr lang="en-US" altLang="en-US" sz="9500" dirty="0">
                <a:solidFill>
                  <a:srgbClr val="C00000"/>
                </a:solidFill>
                <a:ea typeface="楷体" charset="-122"/>
              </a:rPr>
              <a:t>/ </a:t>
            </a:r>
            <a:r>
              <a:rPr lang="en-US" altLang="en-US" sz="9500" dirty="0" smtClean="0">
                <a:solidFill>
                  <a:srgbClr val="C00000"/>
                </a:solidFill>
                <a:ea typeface="楷体" charset="-122"/>
              </a:rPr>
              <a:t>person, $300 for students</a:t>
            </a:r>
            <a:endParaRPr lang="en-US" altLang="en-US" sz="9500" dirty="0">
              <a:solidFill>
                <a:srgbClr val="C00000"/>
              </a:solidFill>
              <a:ea typeface="楷体" charset="-122"/>
            </a:endParaRPr>
          </a:p>
          <a:p>
            <a:pPr marL="0" indent="0"/>
            <a:r>
              <a:rPr lang="en-US" altLang="en-US" sz="9600" b="0" dirty="0">
                <a:ea typeface="楷体" charset="-122"/>
              </a:rPr>
              <a:t>The registration fee will cover the cost of conference rooms, equipment rental, conference materials, </a:t>
            </a:r>
            <a:r>
              <a:rPr lang="en-US" altLang="en-US" sz="9600" b="0" dirty="0" smtClean="0">
                <a:ea typeface="楷体" charset="-122"/>
              </a:rPr>
              <a:t>coffee </a:t>
            </a:r>
            <a:r>
              <a:rPr lang="en-US" altLang="en-US" sz="9600" b="0" dirty="0">
                <a:ea typeface="楷体" charset="-122"/>
              </a:rPr>
              <a:t>breaks</a:t>
            </a:r>
            <a:r>
              <a:rPr lang="en-US" altLang="en-US" sz="9600" b="0" dirty="0" smtClean="0">
                <a:ea typeface="楷体" charset="-122"/>
              </a:rPr>
              <a:t>, 5 lunches, </a:t>
            </a:r>
            <a:r>
              <a:rPr lang="en-US" altLang="en-US" sz="9600" b="0" dirty="0">
                <a:ea typeface="楷体" charset="-122"/>
              </a:rPr>
              <a:t>1 reception, 1 </a:t>
            </a:r>
            <a:r>
              <a:rPr lang="en-US" altLang="en-US" sz="9600" dirty="0" smtClean="0">
                <a:ea typeface="楷体" charset="-122"/>
              </a:rPr>
              <a:t>conference dinner.</a:t>
            </a:r>
          </a:p>
          <a:p>
            <a:pPr marL="444500" lvl="1" indent="0"/>
            <a:r>
              <a:rPr lang="en-US" altLang="en-US" sz="9600" b="0" dirty="0">
                <a:ea typeface="楷体" charset="-122"/>
              </a:rPr>
              <a:t> </a:t>
            </a:r>
            <a:r>
              <a:rPr lang="en-US" altLang="en-US" sz="9600" b="0" dirty="0" smtClean="0">
                <a:ea typeface="楷体" charset="-122"/>
              </a:rPr>
              <a:t>participants to pay for excursions separately</a:t>
            </a:r>
          </a:p>
          <a:p>
            <a:pPr marL="0" indent="0"/>
            <a:r>
              <a:rPr lang="en-US" altLang="en-US" sz="9600" dirty="0">
                <a:ea typeface="楷体" charset="-122"/>
              </a:rPr>
              <a:t>A</a:t>
            </a:r>
            <a:r>
              <a:rPr lang="en-US" altLang="en-US" sz="9600" b="0" dirty="0" smtClean="0">
                <a:ea typeface="楷体" charset="-122"/>
              </a:rPr>
              <a:t>ccompanying </a:t>
            </a:r>
            <a:r>
              <a:rPr lang="en-US" altLang="en-US" sz="9600" b="0" dirty="0">
                <a:ea typeface="楷体" charset="-122"/>
              </a:rPr>
              <a:t>person </a:t>
            </a:r>
            <a:r>
              <a:rPr lang="en-US" altLang="en-US" sz="9600" b="0" dirty="0" smtClean="0">
                <a:ea typeface="楷体" charset="-122"/>
              </a:rPr>
              <a:t>cost: $150 (reception, banquet). </a:t>
            </a:r>
            <a:r>
              <a:rPr lang="en-US" altLang="en-US" sz="9600" b="0" dirty="0">
                <a:ea typeface="楷体" charset="-122"/>
              </a:rPr>
              <a:t>Lunch </a:t>
            </a:r>
            <a:r>
              <a:rPr lang="en-US" altLang="en-US" sz="9600" b="0" dirty="0" smtClean="0">
                <a:ea typeface="楷体" charset="-122"/>
              </a:rPr>
              <a:t>tickets </a:t>
            </a:r>
            <a:r>
              <a:rPr lang="en-US" altLang="en-US" sz="9600" b="0" dirty="0">
                <a:ea typeface="楷体" charset="-122"/>
              </a:rPr>
              <a:t>can be purchased </a:t>
            </a:r>
            <a:r>
              <a:rPr lang="en-US" altLang="en-US" sz="9600" dirty="0" smtClean="0">
                <a:ea typeface="楷体" charset="-122"/>
              </a:rPr>
              <a:t>separately</a:t>
            </a:r>
            <a:r>
              <a:rPr lang="en-US" altLang="en-US" sz="9600" b="0" dirty="0" smtClean="0">
                <a:ea typeface="楷体" charset="-122"/>
              </a:rPr>
              <a:t>.</a:t>
            </a:r>
            <a:endParaRPr lang="en-US" altLang="en-US" sz="9600" b="0" dirty="0">
              <a:ea typeface="楷体" charset="-122"/>
            </a:endParaRPr>
          </a:p>
          <a:p>
            <a:pPr marL="0" indent="0"/>
            <a:r>
              <a:rPr lang="en-US" altLang="en-US" sz="9600" b="0" dirty="0" smtClean="0">
                <a:ea typeface="楷体" charset="-122"/>
              </a:rPr>
              <a:t>Will apply for funding for providing financial </a:t>
            </a:r>
            <a:r>
              <a:rPr lang="en-US" altLang="en-US" sz="9600" b="0" dirty="0">
                <a:ea typeface="楷体" charset="-122"/>
              </a:rPr>
              <a:t>support </a:t>
            </a:r>
            <a:r>
              <a:rPr lang="en-US" altLang="en-US" sz="9600" dirty="0" smtClean="0">
                <a:ea typeface="楷体" charset="-122"/>
              </a:rPr>
              <a:t>to </a:t>
            </a:r>
            <a:r>
              <a:rPr lang="en-US" altLang="en-US" sz="9600" b="0" dirty="0" smtClean="0">
                <a:ea typeface="楷体" charset="-122"/>
              </a:rPr>
              <a:t>limited number of participants to further decrease </a:t>
            </a:r>
            <a:r>
              <a:rPr lang="en-US" altLang="en-US" sz="9600" b="0" dirty="0" smtClean="0">
                <a:ea typeface="楷体" charset="-122"/>
              </a:rPr>
              <a:t>costs </a:t>
            </a:r>
          </a:p>
          <a:p>
            <a:pPr marL="444500" lvl="1" indent="0"/>
            <a:r>
              <a:rPr lang="en-US" altLang="en-US" sz="9600" b="0" dirty="0" smtClean="0">
                <a:ea typeface="楷体" charset="-122"/>
              </a:rPr>
              <a:t>Potential sponsors: DOE, NSF, CERN, </a:t>
            </a:r>
            <a:r>
              <a:rPr lang="en-US" altLang="en-US" sz="9600" b="0" dirty="0" err="1" smtClean="0">
                <a:ea typeface="楷体" charset="-122"/>
              </a:rPr>
              <a:t>Fermilab</a:t>
            </a:r>
            <a:r>
              <a:rPr lang="en-US" altLang="en-US" sz="9600" b="0" dirty="0" smtClean="0">
                <a:ea typeface="楷体" charset="-122"/>
              </a:rPr>
              <a:t>, Brookhaven, Boston University</a:t>
            </a:r>
            <a:endParaRPr lang="en-US" altLang="en-US" sz="9600" b="0" dirty="0">
              <a:ea typeface="楷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25597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Local Organizing Committe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rPr dirty="0">
                <a:solidFill>
                  <a:srgbClr val="C00000"/>
                </a:solidFill>
              </a:rPr>
              <a:t>Local Organizing Committee</a:t>
            </a:r>
          </a:p>
        </p:txBody>
      </p:sp>
      <p:sp>
        <p:nvSpPr>
          <p:cNvPr id="146" name="Tulika Bose (Boston University - CMS)…"/>
          <p:cNvSpPr>
            <a:spLocks noGrp="1"/>
          </p:cNvSpPr>
          <p:nvPr>
            <p:ph type="body" idx="1"/>
          </p:nvPr>
        </p:nvSpPr>
        <p:spPr>
          <a:xfrm>
            <a:off x="952500" y="2364961"/>
            <a:ext cx="10255846" cy="6286500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  <a:p>
            <a:r>
              <a:rPr lang="en-US" dirty="0"/>
              <a:t>Kevin Black (Boston University - </a:t>
            </a:r>
            <a:r>
              <a:rPr lang="en-US" dirty="0" smtClean="0"/>
              <a:t>ATLAS): co-chair</a:t>
            </a:r>
            <a:endParaRPr lang="en-US" dirty="0"/>
          </a:p>
          <a:p>
            <a:r>
              <a:rPr lang="en-US" dirty="0" err="1" smtClean="0"/>
              <a:t>T</a:t>
            </a:r>
            <a:r>
              <a:rPr dirty="0" err="1" smtClean="0"/>
              <a:t>ulika</a:t>
            </a:r>
            <a:r>
              <a:rPr dirty="0" smtClean="0"/>
              <a:t> </a:t>
            </a:r>
            <a:r>
              <a:rPr dirty="0"/>
              <a:t>Bose (Boston University - </a:t>
            </a:r>
            <a:r>
              <a:rPr dirty="0" smtClean="0"/>
              <a:t>CMS)</a:t>
            </a:r>
            <a:r>
              <a:rPr lang="en-US" dirty="0" smtClean="0"/>
              <a:t>: </a:t>
            </a:r>
            <a:r>
              <a:rPr lang="en-US" dirty="0" smtClean="0"/>
              <a:t>co-chair</a:t>
            </a:r>
            <a:endParaRPr dirty="0"/>
          </a:p>
          <a:p>
            <a:r>
              <a:rPr dirty="0" smtClean="0"/>
              <a:t>John </a:t>
            </a:r>
            <a:r>
              <a:rPr dirty="0"/>
              <a:t>Butler (Boston University - ATLAS)</a:t>
            </a:r>
          </a:p>
          <a:p>
            <a:r>
              <a:rPr dirty="0"/>
              <a:t>Kenneth Lane (Boston University - Collider Theory)</a:t>
            </a:r>
          </a:p>
          <a:p>
            <a:r>
              <a:rPr dirty="0"/>
              <a:t>Jim Rohlf (Boston University  - CMS)</a:t>
            </a:r>
          </a:p>
          <a:p>
            <a:r>
              <a:rPr dirty="0"/>
              <a:t>Larry Sulak (Boston University - </a:t>
            </a:r>
            <a:r>
              <a:rPr dirty="0" smtClean="0"/>
              <a:t>CMS)</a:t>
            </a:r>
            <a:r>
              <a:rPr lang="en-US" dirty="0" smtClean="0"/>
              <a:t>: </a:t>
            </a:r>
            <a:r>
              <a:rPr lang="en-US" dirty="0" smtClean="0"/>
              <a:t>sponsor contact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Boston"/>
          <p:cNvSpPr>
            <a:spLocks noGrp="1"/>
          </p:cNvSpPr>
          <p:nvPr>
            <p:ph type="title"/>
          </p:nvPr>
        </p:nvSpPr>
        <p:spPr>
          <a:xfrm>
            <a:off x="2067733" y="180528"/>
            <a:ext cx="9812041" cy="1330772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C00000"/>
                </a:solidFill>
              </a:rPr>
              <a:t>Boston</a:t>
            </a:r>
          </a:p>
        </p:txBody>
      </p:sp>
      <p:sp>
        <p:nvSpPr>
          <p:cNvPr id="123" name="Major Metropolitan area with ~650,000 people in the city of Boston, 4.5 million in greater Boston area…"/>
          <p:cNvSpPr>
            <a:spLocks noGrp="1"/>
          </p:cNvSpPr>
          <p:nvPr>
            <p:ph type="body" sz="half" idx="1"/>
          </p:nvPr>
        </p:nvSpPr>
        <p:spPr>
          <a:xfrm>
            <a:off x="175959" y="1690204"/>
            <a:ext cx="6245859" cy="72688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3379" indent="-373379" defTabSz="490727">
              <a:spcBef>
                <a:spcPts val="3500"/>
              </a:spcBef>
              <a:defRPr sz="3024"/>
            </a:pPr>
            <a:r>
              <a:rPr sz="2800" dirty="0">
                <a:solidFill>
                  <a:srgbClr val="002060"/>
                </a:solidFill>
              </a:rPr>
              <a:t>Major Metropolitan area with ~650,000 people in the city of Boston, 4.5 million in greater Boston area</a:t>
            </a:r>
          </a:p>
          <a:p>
            <a:pPr marL="373379" indent="-373379" defTabSz="490727">
              <a:spcBef>
                <a:spcPts val="3500"/>
              </a:spcBef>
              <a:defRPr sz="3024"/>
            </a:pPr>
            <a:r>
              <a:rPr sz="2800" dirty="0">
                <a:solidFill>
                  <a:srgbClr val="002060"/>
                </a:solidFill>
              </a:rPr>
              <a:t>20 major research universities/colleges in the area (Boston University, Harvard, MIT, Northeastern, Brandeis, Tufts, Wellesley…)</a:t>
            </a:r>
          </a:p>
          <a:p>
            <a:pPr marL="373379" indent="-373379" defTabSz="490727">
              <a:spcBef>
                <a:spcPts val="3500"/>
              </a:spcBef>
              <a:defRPr sz="3024"/>
            </a:pPr>
            <a:r>
              <a:rPr sz="2800" dirty="0">
                <a:solidFill>
                  <a:srgbClr val="002060"/>
                </a:solidFill>
              </a:rPr>
              <a:t>Serviced by Logan International Airport, train connections to major east coast cities (NYC, Philadelphia, DC)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151" y="1928191"/>
            <a:ext cx="6366647" cy="72688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754" y="0"/>
            <a:ext cx="11099800" cy="2159000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Air Travel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754" y="2066787"/>
            <a:ext cx="11491291" cy="62865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Many non-stop daily flights from major European international airports (all major carriers)</a:t>
            </a:r>
          </a:p>
          <a:p>
            <a:pPr lvl="1"/>
            <a:r>
              <a:rPr lang="en-US" sz="2800" dirty="0"/>
              <a:t>e</a:t>
            </a:r>
            <a:r>
              <a:rPr lang="en-US" sz="2800" dirty="0" smtClean="0"/>
              <a:t>.g. Paris, Amsterdam, Heathrow, Frankfurt and others</a:t>
            </a:r>
          </a:p>
          <a:p>
            <a:pPr lvl="1"/>
            <a:r>
              <a:rPr lang="en-US" sz="2800" dirty="0" smtClean="0"/>
              <a:t>2017 ticket prices: ~$800-1000</a:t>
            </a:r>
          </a:p>
          <a:p>
            <a:r>
              <a:rPr lang="en-US" sz="2800" dirty="0" smtClean="0"/>
              <a:t>Many flights per day connect Boston to major US hubs (New York, Atlanta, Washington DC, Chicago, Los Angeles, San Francisco, </a:t>
            </a:r>
            <a:r>
              <a:rPr lang="en-US" sz="2800" dirty="0" err="1" smtClean="0"/>
              <a:t>etc</a:t>
            </a:r>
            <a:r>
              <a:rPr lang="en-US" sz="2800" dirty="0" smtClean="0"/>
              <a:t>)</a:t>
            </a:r>
          </a:p>
          <a:p>
            <a:pPr lvl="1"/>
            <a:r>
              <a:rPr lang="en-US" sz="2800" dirty="0" smtClean="0"/>
              <a:t>2017 ticket prices: ~$200-500 (depending on length of flight)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4042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ston University"/>
          <p:cNvSpPr>
            <a:spLocks noGrp="1"/>
          </p:cNvSpPr>
          <p:nvPr>
            <p:ph type="title"/>
          </p:nvPr>
        </p:nvSpPr>
        <p:spPr>
          <a:xfrm>
            <a:off x="1005358" y="-457200"/>
            <a:ext cx="11099801" cy="2159000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C00000"/>
                </a:solidFill>
              </a:rPr>
              <a:t>Boston University</a:t>
            </a:r>
          </a:p>
        </p:txBody>
      </p:sp>
      <p:sp>
        <p:nvSpPr>
          <p:cNvPr id="127" name="Located along Charles River in the city of Boston…"/>
          <p:cNvSpPr>
            <a:spLocks noGrp="1"/>
          </p:cNvSpPr>
          <p:nvPr>
            <p:ph type="body" sz="half" idx="1"/>
          </p:nvPr>
        </p:nvSpPr>
        <p:spPr>
          <a:xfrm>
            <a:off x="1005358" y="5467598"/>
            <a:ext cx="11099802" cy="3988087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6709" indent="-346709" defTabSz="455675">
              <a:spcBef>
                <a:spcPts val="3200"/>
              </a:spcBef>
              <a:defRPr sz="2807"/>
            </a:pPr>
            <a:r>
              <a:rPr dirty="0">
                <a:solidFill>
                  <a:srgbClr val="002060"/>
                </a:solidFill>
              </a:rPr>
              <a:t>Located along Charles River in the city of Boston</a:t>
            </a:r>
          </a:p>
          <a:p>
            <a:pPr marL="346709" indent="-346709" defTabSz="455675">
              <a:spcBef>
                <a:spcPts val="3200"/>
              </a:spcBef>
              <a:defRPr sz="2807"/>
            </a:pPr>
            <a:r>
              <a:rPr dirty="0">
                <a:solidFill>
                  <a:srgbClr val="002060"/>
                </a:solidFill>
              </a:rPr>
              <a:t>Well connected to subway, downtown Boston, the airport, train station, and </a:t>
            </a:r>
            <a:r>
              <a:rPr dirty="0" smtClean="0">
                <a:solidFill>
                  <a:srgbClr val="002060"/>
                </a:solidFill>
              </a:rPr>
              <a:t>highway</a:t>
            </a:r>
            <a:endParaRPr lang="en-US" dirty="0" smtClean="0">
              <a:solidFill>
                <a:srgbClr val="002060"/>
              </a:solidFill>
            </a:endParaRPr>
          </a:p>
          <a:p>
            <a:pPr marL="791209" lvl="1" indent="-346709" defTabSz="455675">
              <a:spcBef>
                <a:spcPts val="3200"/>
              </a:spcBef>
              <a:defRPr sz="2807"/>
            </a:pPr>
            <a:r>
              <a:rPr lang="en-US" dirty="0" smtClean="0">
                <a:solidFill>
                  <a:srgbClr val="002060"/>
                </a:solidFill>
              </a:rPr>
              <a:t>20-30 min by subway from airport (cost $2.25); </a:t>
            </a:r>
          </a:p>
          <a:p>
            <a:pPr marL="791209" lvl="1" indent="-346709" defTabSz="455675">
              <a:spcBef>
                <a:spcPts val="3200"/>
              </a:spcBef>
              <a:defRPr sz="2807"/>
            </a:pPr>
            <a:r>
              <a:rPr lang="en-US" dirty="0" smtClean="0">
                <a:solidFill>
                  <a:srgbClr val="002060"/>
                </a:solidFill>
              </a:rPr>
              <a:t>~15-20 min by taxi from airport (cost ~$35);</a:t>
            </a:r>
            <a:endParaRPr dirty="0">
              <a:solidFill>
                <a:srgbClr val="002060"/>
              </a:solidFill>
            </a:endParaRPr>
          </a:p>
          <a:p>
            <a:pPr marL="346709" indent="-346709" defTabSz="455675">
              <a:spcBef>
                <a:spcPts val="3200"/>
              </a:spcBef>
              <a:defRPr sz="2807"/>
            </a:pPr>
            <a:r>
              <a:rPr dirty="0">
                <a:solidFill>
                  <a:srgbClr val="002060"/>
                </a:solidFill>
              </a:rPr>
              <a:t>~33000 students ( approximately half graduate students and half undergraduates), ~4000 </a:t>
            </a:r>
            <a:r>
              <a:rPr dirty="0" smtClean="0">
                <a:solidFill>
                  <a:srgbClr val="002060"/>
                </a:solidFill>
              </a:rPr>
              <a:t>faculty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28" name="bu11.jpg" descr="bu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742" y="1136167"/>
            <a:ext cx="9991033" cy="3988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Venue : George Sherman Union"/>
          <p:cNvSpPr>
            <a:spLocks noGrp="1"/>
          </p:cNvSpPr>
          <p:nvPr>
            <p:ph type="title"/>
          </p:nvPr>
        </p:nvSpPr>
        <p:spPr>
          <a:xfrm>
            <a:off x="377688" y="364988"/>
            <a:ext cx="12052300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rPr dirty="0" smtClean="0">
                <a:solidFill>
                  <a:srgbClr val="C00000"/>
                </a:solidFill>
              </a:rPr>
              <a:t>Venue: </a:t>
            </a:r>
            <a:r>
              <a:rPr dirty="0">
                <a:solidFill>
                  <a:srgbClr val="C00000"/>
                </a:solidFill>
              </a:rPr>
              <a:t>George Sherman Union </a:t>
            </a:r>
            <a:r>
              <a:rPr lang="en-US" dirty="0" smtClean="0">
                <a:solidFill>
                  <a:srgbClr val="C00000"/>
                </a:solidFill>
              </a:rPr>
              <a:t>(GSU) @ BU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31" name="Main conference room can seat up to 750 people…"/>
          <p:cNvSpPr>
            <a:spLocks noGrp="1"/>
          </p:cNvSpPr>
          <p:nvPr>
            <p:ph type="body" sz="half" idx="1"/>
          </p:nvPr>
        </p:nvSpPr>
        <p:spPr>
          <a:xfrm>
            <a:off x="137522" y="2523988"/>
            <a:ext cx="5408911" cy="70534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1155" indent="-351155" defTabSz="461518">
              <a:spcBef>
                <a:spcPts val="3300"/>
              </a:spcBef>
              <a:defRPr sz="2844"/>
            </a:pPr>
            <a:r>
              <a:rPr sz="2400" dirty="0">
                <a:solidFill>
                  <a:srgbClr val="002060"/>
                </a:solidFill>
              </a:rPr>
              <a:t>Main conference room can </a:t>
            </a:r>
            <a:r>
              <a:rPr sz="2400" dirty="0" smtClean="0">
                <a:solidFill>
                  <a:srgbClr val="002060"/>
                </a:solidFill>
              </a:rPr>
              <a:t>seat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</a:p>
          <a:p>
            <a:pPr marL="795655" lvl="1" indent="-351155" defTabSz="461518">
              <a:spcBef>
                <a:spcPts val="3300"/>
              </a:spcBef>
              <a:defRPr sz="2844"/>
            </a:pPr>
            <a:r>
              <a:rPr lang="en-US" sz="2400" dirty="0" smtClean="0">
                <a:solidFill>
                  <a:srgbClr val="002060"/>
                </a:solidFill>
              </a:rPr>
              <a:t>up to 550 in “classroom configuration” (with fold down desk)</a:t>
            </a:r>
          </a:p>
          <a:p>
            <a:pPr marL="795655" lvl="1" indent="-351155" defTabSz="461518">
              <a:spcBef>
                <a:spcPts val="3300"/>
              </a:spcBef>
              <a:defRPr sz="2844"/>
            </a:pPr>
            <a:r>
              <a:rPr lang="en-US" sz="2400" dirty="0" smtClean="0">
                <a:solidFill>
                  <a:srgbClr val="002060"/>
                </a:solidFill>
              </a:rPr>
              <a:t>Up to 800 people in “theater configuration</a:t>
            </a:r>
            <a:endParaRPr sz="2400" dirty="0">
              <a:solidFill>
                <a:srgbClr val="002060"/>
              </a:solidFill>
            </a:endParaRPr>
          </a:p>
          <a:p>
            <a:pPr marL="351155" indent="-351155" defTabSz="461518">
              <a:spcBef>
                <a:spcPts val="3300"/>
              </a:spcBef>
              <a:defRPr sz="2844"/>
            </a:pPr>
            <a:r>
              <a:rPr lang="en-US" sz="2400" dirty="0">
                <a:solidFill>
                  <a:srgbClr val="002060"/>
                </a:solidFill>
              </a:rPr>
              <a:t>3</a:t>
            </a:r>
            <a:r>
              <a:rPr sz="2400" dirty="0" smtClean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Breakout rooms that can seat up to 250 people </a:t>
            </a:r>
            <a:r>
              <a:rPr lang="en-US" sz="2400" dirty="0" smtClean="0">
                <a:solidFill>
                  <a:srgbClr val="002060"/>
                </a:solidFill>
              </a:rPr>
              <a:t>each</a:t>
            </a:r>
            <a:endParaRPr sz="2400" dirty="0">
              <a:solidFill>
                <a:srgbClr val="002060"/>
              </a:solidFill>
            </a:endParaRPr>
          </a:p>
          <a:p>
            <a:pPr marL="351155" indent="-351155" defTabSz="461518">
              <a:spcBef>
                <a:spcPts val="3300"/>
              </a:spcBef>
              <a:defRPr sz="2844"/>
            </a:pPr>
            <a:r>
              <a:rPr lang="en-US" sz="2400" dirty="0" smtClean="0">
                <a:solidFill>
                  <a:srgbClr val="002060"/>
                </a:solidFill>
              </a:rPr>
              <a:t>Large </a:t>
            </a:r>
            <a:r>
              <a:rPr sz="2400" dirty="0" smtClean="0">
                <a:solidFill>
                  <a:srgbClr val="002060"/>
                </a:solidFill>
              </a:rPr>
              <a:t>Room </a:t>
            </a:r>
            <a:r>
              <a:rPr sz="2400" dirty="0">
                <a:solidFill>
                  <a:srgbClr val="002060"/>
                </a:solidFill>
              </a:rPr>
              <a:t>for poster </a:t>
            </a:r>
            <a:r>
              <a:rPr sz="2400" dirty="0" smtClean="0">
                <a:solidFill>
                  <a:srgbClr val="002060"/>
                </a:solidFill>
              </a:rPr>
              <a:t>sessions</a:t>
            </a:r>
            <a:r>
              <a:rPr lang="en-US" sz="2400" dirty="0" smtClean="0">
                <a:solidFill>
                  <a:srgbClr val="002060"/>
                </a:solidFill>
              </a:rPr>
              <a:t> in entry </a:t>
            </a:r>
            <a:r>
              <a:rPr lang="en-US" sz="2400" dirty="0" smtClean="0">
                <a:solidFill>
                  <a:srgbClr val="002060"/>
                </a:solidFill>
              </a:rPr>
              <a:t>hall</a:t>
            </a:r>
          </a:p>
          <a:p>
            <a:pPr marL="351155" indent="-351155" defTabSz="461518">
              <a:spcBef>
                <a:spcPts val="3300"/>
              </a:spcBef>
              <a:defRPr sz="2844"/>
            </a:pPr>
            <a:r>
              <a:rPr lang="en-US" sz="2400" dirty="0" smtClean="0">
                <a:solidFill>
                  <a:srgbClr val="002060"/>
                </a:solidFill>
              </a:rPr>
              <a:t>High bandwidth guest Wi-Fi network available throughout</a:t>
            </a:r>
          </a:p>
          <a:p>
            <a:pPr marL="351155" indent="-351155" defTabSz="461518">
              <a:spcBef>
                <a:spcPts val="3300"/>
              </a:spcBef>
              <a:defRPr sz="2844"/>
            </a:pPr>
            <a:r>
              <a:rPr lang="en-US" sz="2400" dirty="0" smtClean="0">
                <a:solidFill>
                  <a:srgbClr val="002060"/>
                </a:solidFill>
              </a:rPr>
              <a:t>Power connections are not an issue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132" name="503678580503_0_bg.jpg" descr="503678580503_0_b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5296" y="4981576"/>
            <a:ext cx="6127759" cy="4595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su-after.jpg" descr="gsu-aft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6433" y="2802835"/>
            <a:ext cx="7208148" cy="2059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Venue : George Sherman Union"/>
          <p:cNvSpPr>
            <a:spLocks noGrp="1"/>
          </p:cNvSpPr>
          <p:nvPr>
            <p:ph type="title"/>
          </p:nvPr>
        </p:nvSpPr>
        <p:spPr>
          <a:xfrm>
            <a:off x="377688" y="-52458"/>
            <a:ext cx="12052300" cy="2159000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r>
              <a:rPr dirty="0" smtClean="0">
                <a:solidFill>
                  <a:srgbClr val="C00000"/>
                </a:solidFill>
              </a:rPr>
              <a:t>Venue: </a:t>
            </a:r>
            <a:r>
              <a:rPr dirty="0">
                <a:solidFill>
                  <a:srgbClr val="C00000"/>
                </a:solidFill>
              </a:rPr>
              <a:t>George Sherman Union </a:t>
            </a:r>
            <a:r>
              <a:rPr lang="en-US" dirty="0" smtClean="0">
                <a:solidFill>
                  <a:srgbClr val="C00000"/>
                </a:solidFill>
              </a:rPr>
              <a:t>(GSU) @ BU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31" name="Main conference room can seat up to 750 people…"/>
          <p:cNvSpPr>
            <a:spLocks noGrp="1"/>
          </p:cNvSpPr>
          <p:nvPr>
            <p:ph type="body" sz="half" idx="1"/>
          </p:nvPr>
        </p:nvSpPr>
        <p:spPr>
          <a:xfrm>
            <a:off x="177279" y="70690"/>
            <a:ext cx="12867278" cy="70534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1155" indent="-351155" defTabSz="461518">
              <a:spcBef>
                <a:spcPts val="3300"/>
              </a:spcBef>
              <a:defRPr sz="2844"/>
            </a:pPr>
            <a:r>
              <a:rPr sz="2800" dirty="0" smtClean="0">
                <a:solidFill>
                  <a:srgbClr val="002060"/>
                </a:solidFill>
              </a:rPr>
              <a:t>Student </a:t>
            </a:r>
            <a:r>
              <a:rPr sz="2800" dirty="0">
                <a:solidFill>
                  <a:srgbClr val="002060"/>
                </a:solidFill>
              </a:rPr>
              <a:t>union, many food options inside GSU and within half a mile to many restaurants</a:t>
            </a:r>
          </a:p>
          <a:p>
            <a:pPr marL="351155" indent="-351155" defTabSz="461518">
              <a:spcBef>
                <a:spcPts val="3300"/>
              </a:spcBef>
              <a:defRPr sz="2844"/>
            </a:pPr>
            <a:r>
              <a:rPr sz="2800" dirty="0">
                <a:solidFill>
                  <a:srgbClr val="002060"/>
                </a:solidFill>
              </a:rPr>
              <a:t>Centrally located and a minute walk from </a:t>
            </a:r>
            <a:r>
              <a:rPr lang="en-US" sz="2800" dirty="0" smtClean="0">
                <a:solidFill>
                  <a:srgbClr val="002060"/>
                </a:solidFill>
              </a:rPr>
              <a:t>"</a:t>
            </a:r>
            <a:r>
              <a:rPr sz="2800" dirty="0" smtClean="0">
                <a:solidFill>
                  <a:srgbClr val="002060"/>
                </a:solidFill>
              </a:rPr>
              <a:t>T</a:t>
            </a:r>
            <a:r>
              <a:rPr lang="en-US" sz="2800" dirty="0" smtClean="0">
                <a:solidFill>
                  <a:srgbClr val="002060"/>
                </a:solidFill>
              </a:rPr>
              <a:t>"</a:t>
            </a:r>
            <a:r>
              <a:rPr sz="2800" dirty="0" smtClean="0">
                <a:solidFill>
                  <a:srgbClr val="002060"/>
                </a:solidFill>
              </a:rPr>
              <a:t> </a:t>
            </a:r>
            <a:r>
              <a:rPr sz="2800" dirty="0">
                <a:solidFill>
                  <a:srgbClr val="002060"/>
                </a:solidFill>
              </a:rPr>
              <a:t>(subway</a:t>
            </a:r>
            <a:r>
              <a:rPr sz="2800" dirty="0" smtClean="0">
                <a:solidFill>
                  <a:srgbClr val="002060"/>
                </a:solidFill>
              </a:rPr>
              <a:t>)</a:t>
            </a:r>
            <a:endParaRPr lang="en-US" sz="2800" dirty="0" smtClean="0">
              <a:solidFill>
                <a:srgbClr val="002060"/>
              </a:solidFill>
            </a:endParaRPr>
          </a:p>
          <a:p>
            <a:pPr marL="795655" lvl="1" indent="-351155" defTabSz="461518">
              <a:spcBef>
                <a:spcPts val="3300"/>
              </a:spcBef>
              <a:defRPr sz="2844"/>
            </a:pPr>
            <a:r>
              <a:rPr lang="en-US" sz="2800" dirty="0" smtClean="0">
                <a:solidFill>
                  <a:srgbClr val="002060"/>
                </a:solidFill>
              </a:rPr>
              <a:t>5 minute T ride from central “downtown” Boston with restaurants, shopping, cultural activities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2" name="AutoShape 2" descr="/fetch&gt;UID&gt;/INBOX&gt;212606"/>
          <p:cNvSpPr>
            <a:spLocks noChangeAspect="1" noChangeArrowheads="1"/>
          </p:cNvSpPr>
          <p:nvPr/>
        </p:nvSpPr>
        <p:spPr bwMode="auto">
          <a:xfrm>
            <a:off x="0" y="0"/>
            <a:ext cx="3041374" cy="304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/fetch&gt;UID&gt;/INBOX&gt;212606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55" y="5093375"/>
            <a:ext cx="7128565" cy="466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46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312587"/>
            <a:ext cx="12626256" cy="2159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Previous conferences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2107096"/>
            <a:ext cx="11531048" cy="719593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 </a:t>
            </a:r>
            <a:r>
              <a:rPr lang="en-US" sz="4000" dirty="0" smtClean="0"/>
              <a:t>At </a:t>
            </a:r>
            <a:r>
              <a:rPr lang="en-US" sz="4000" dirty="0" smtClean="0"/>
              <a:t>GSU</a:t>
            </a:r>
          </a:p>
          <a:p>
            <a:pPr lvl="1"/>
            <a:r>
              <a:rPr lang="en-US" sz="4000" dirty="0" smtClean="0"/>
              <a:t>Neutrino 2014 (550 participants) : </a:t>
            </a:r>
            <a:r>
              <a:rPr lang="en-US" sz="4000" dirty="0" smtClean="0">
                <a:hlinkClick r:id="rId2"/>
              </a:rPr>
              <a:t>http</a:t>
            </a:r>
            <a:r>
              <a:rPr lang="en-US" sz="4000" dirty="0">
                <a:hlinkClick r:id="rId2"/>
              </a:rPr>
              <a:t>://neutrino2014.bu.edu</a:t>
            </a:r>
            <a:r>
              <a:rPr lang="en-US" sz="4000" dirty="0" smtClean="0">
                <a:hlinkClick r:id="rId2"/>
              </a:rPr>
              <a:t>/</a:t>
            </a:r>
            <a:endParaRPr lang="en-US" sz="4000" dirty="0" smtClean="0"/>
          </a:p>
          <a:p>
            <a:pPr lvl="1"/>
            <a:r>
              <a:rPr lang="en-US" sz="4000" dirty="0" smtClean="0"/>
              <a:t>Education (350 participants) : </a:t>
            </a:r>
            <a:r>
              <a:rPr lang="en-US" sz="4000" dirty="0">
                <a:hlinkClick r:id="rId3"/>
              </a:rPr>
              <a:t>https://www.aacu.org/summerinstitutes/hips/2017</a:t>
            </a:r>
            <a:r>
              <a:rPr lang="en-US" sz="4000" dirty="0"/>
              <a:t> </a:t>
            </a:r>
          </a:p>
          <a:p>
            <a:pPr lvl="1"/>
            <a:r>
              <a:rPr lang="en-US" sz="4000" dirty="0" smtClean="0"/>
              <a:t>Educators Rising (800 participants) :  </a:t>
            </a:r>
            <a:r>
              <a:rPr lang="en-US" sz="4000" dirty="0" smtClean="0">
                <a:hlinkClick r:id="rId4"/>
              </a:rPr>
              <a:t>https</a:t>
            </a:r>
            <a:r>
              <a:rPr lang="en-US" sz="4000" dirty="0">
                <a:hlinkClick r:id="rId4"/>
              </a:rPr>
              <a:t>://www.bu.edu/sed/sed-will-be-a-model-for-educators-rising-collegiate-chapter-at-national-conference</a:t>
            </a:r>
            <a:r>
              <a:rPr lang="en-US" sz="4000" dirty="0" smtClean="0">
                <a:hlinkClick r:id="rId4"/>
              </a:rPr>
              <a:t>/</a:t>
            </a:r>
            <a:endParaRPr lang="en-US" sz="4000" dirty="0" smtClean="0"/>
          </a:p>
          <a:p>
            <a:r>
              <a:rPr lang="en-US" sz="4000" dirty="0" smtClean="0"/>
              <a:t>Other recent events</a:t>
            </a:r>
            <a:r>
              <a:rPr lang="en-US" sz="4000" dirty="0" smtClean="0"/>
              <a:t> organized by members of the local organizing committee</a:t>
            </a:r>
            <a:endParaRPr lang="en-US" sz="4000" dirty="0" smtClean="0"/>
          </a:p>
          <a:p>
            <a:pPr lvl="1"/>
            <a:r>
              <a:rPr lang="en-US" sz="4000" dirty="0" smtClean="0"/>
              <a:t>PIC </a:t>
            </a:r>
            <a:r>
              <a:rPr lang="en-US" sz="4000" dirty="0"/>
              <a:t>2004: </a:t>
            </a:r>
            <a:r>
              <a:rPr lang="en-US" sz="4000" dirty="0">
                <a:hlinkClick r:id="rId5"/>
              </a:rPr>
              <a:t>http://physics.bu.edu/pic2004/</a:t>
            </a:r>
            <a:endParaRPr lang="en-US" sz="4000" dirty="0"/>
          </a:p>
          <a:p>
            <a:pPr lvl="1"/>
            <a:r>
              <a:rPr lang="en-US" sz="4000" dirty="0"/>
              <a:t>US ATLAS Workshop 2011:  http://</a:t>
            </a:r>
            <a:r>
              <a:rPr lang="en-US" sz="4000" dirty="0" err="1"/>
              <a:t>physics.bu.edu</a:t>
            </a:r>
            <a:r>
              <a:rPr lang="en-US" sz="4000" dirty="0"/>
              <a:t>/sites/atlas-workshop-2011/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55148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ccommodations: Dorms"/>
          <p:cNvSpPr>
            <a:spLocks noGrp="1"/>
          </p:cNvSpPr>
          <p:nvPr>
            <p:ph type="title"/>
          </p:nvPr>
        </p:nvSpPr>
        <p:spPr>
          <a:xfrm>
            <a:off x="952500" y="-4953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 defTabSz="554990">
              <a:defRPr sz="7600"/>
            </a:lvl1pPr>
          </a:lstStyle>
          <a:p>
            <a:r>
              <a:rPr sz="6000" dirty="0">
                <a:solidFill>
                  <a:srgbClr val="C00000"/>
                </a:solidFill>
              </a:rPr>
              <a:t>Accommodations: </a:t>
            </a:r>
            <a:r>
              <a:rPr lang="en-US" sz="6000" dirty="0" smtClean="0">
                <a:solidFill>
                  <a:srgbClr val="C00000"/>
                </a:solidFill>
              </a:rPr>
              <a:t>On-campus</a:t>
            </a:r>
            <a:endParaRPr sz="6000" dirty="0">
              <a:solidFill>
                <a:srgbClr val="C00000"/>
              </a:solidFill>
            </a:endParaRPr>
          </a:p>
        </p:txBody>
      </p:sp>
      <p:sp>
        <p:nvSpPr>
          <p:cNvPr id="136" name="current rate - $86 dollars a night…"/>
          <p:cNvSpPr>
            <a:spLocks noGrp="1"/>
          </p:cNvSpPr>
          <p:nvPr>
            <p:ph type="body" sz="half" idx="1"/>
          </p:nvPr>
        </p:nvSpPr>
        <p:spPr>
          <a:xfrm>
            <a:off x="455543" y="1212020"/>
            <a:ext cx="5587447" cy="854157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Modern, air-conditioned high-rise with 17 residential floors</a:t>
            </a:r>
            <a:endParaRPr lang="en-US" sz="2400" dirty="0" smtClean="0">
              <a:solidFill>
                <a:srgbClr val="002060"/>
              </a:solidFill>
              <a:latin typeface="+mn-ea"/>
            </a:endParaRPr>
          </a:p>
          <a:p>
            <a:r>
              <a:rPr lang="en-US" sz="2400" dirty="0">
                <a:solidFill>
                  <a:srgbClr val="002060"/>
                </a:solidFill>
                <a:latin typeface="+mn-ea"/>
              </a:rPr>
              <a:t>R</a:t>
            </a:r>
            <a:r>
              <a:rPr lang="en-US" sz="2400" dirty="0" smtClean="0">
                <a:solidFill>
                  <a:srgbClr val="002060"/>
                </a:solidFill>
                <a:latin typeface="+mn-ea"/>
              </a:rPr>
              <a:t>easonably priced: </a:t>
            </a:r>
            <a:r>
              <a:rPr sz="2400" dirty="0" smtClean="0">
                <a:solidFill>
                  <a:srgbClr val="002060"/>
                </a:solidFill>
                <a:latin typeface="+mn-ea"/>
              </a:rPr>
              <a:t>current </a:t>
            </a:r>
            <a:r>
              <a:rPr sz="2400" dirty="0">
                <a:solidFill>
                  <a:srgbClr val="002060"/>
                </a:solidFill>
                <a:latin typeface="+mn-ea"/>
              </a:rPr>
              <a:t>rate - $86 dollars a </a:t>
            </a:r>
            <a:r>
              <a:rPr sz="2400" dirty="0" smtClean="0">
                <a:solidFill>
                  <a:srgbClr val="002060"/>
                </a:solidFill>
                <a:latin typeface="+mn-ea"/>
              </a:rPr>
              <a:t>night</a:t>
            </a:r>
            <a:endParaRPr lang="en-US" sz="2400" dirty="0">
              <a:solidFill>
                <a:srgbClr val="002060"/>
              </a:solidFill>
              <a:latin typeface="+mn-ea"/>
              <a:cs typeface="Times"/>
              <a:sym typeface="Times"/>
            </a:endParaRPr>
          </a:p>
          <a:p>
            <a:r>
              <a:rPr lang="en-US" sz="2400" dirty="0"/>
              <a:t>Apartments have four single-occupancy bedrooms, two bathrooms, a </a:t>
            </a:r>
            <a:r>
              <a:rPr lang="en-US" sz="2400" dirty="0" smtClean="0"/>
              <a:t>kitchen area, </a:t>
            </a:r>
            <a:r>
              <a:rPr lang="en-US" sz="2400" dirty="0"/>
              <a:t>and a living area</a:t>
            </a:r>
            <a:r>
              <a:rPr lang="en-US" sz="2400" dirty="0" smtClean="0"/>
              <a:t>.</a:t>
            </a:r>
          </a:p>
          <a:p>
            <a:r>
              <a:rPr sz="2400" dirty="0" smtClean="0">
                <a:solidFill>
                  <a:srgbClr val="002060"/>
                </a:solidFill>
                <a:latin typeface="+mn-ea"/>
              </a:rPr>
              <a:t> Located </a:t>
            </a:r>
            <a:r>
              <a:rPr sz="2400" dirty="0">
                <a:solidFill>
                  <a:srgbClr val="002060"/>
                </a:solidFill>
                <a:latin typeface="+mn-ea"/>
              </a:rPr>
              <a:t>a few min walk from conference </a:t>
            </a:r>
            <a:r>
              <a:rPr sz="2400" dirty="0" smtClean="0">
                <a:solidFill>
                  <a:srgbClr val="002060"/>
                </a:solidFill>
                <a:latin typeface="+mn-ea"/>
              </a:rPr>
              <a:t>venue</a:t>
            </a:r>
            <a:endParaRPr lang="en-US" sz="2400" dirty="0" smtClean="0">
              <a:solidFill>
                <a:srgbClr val="002060"/>
              </a:solidFill>
              <a:latin typeface="+mn-ea"/>
            </a:endParaRPr>
          </a:p>
          <a:p>
            <a:r>
              <a:rPr sz="2400" dirty="0" smtClean="0">
                <a:solidFill>
                  <a:srgbClr val="002060"/>
                </a:solidFill>
                <a:latin typeface="+mn-ea"/>
              </a:rPr>
              <a:t>TVs</a:t>
            </a:r>
            <a:r>
              <a:rPr sz="2400" dirty="0">
                <a:solidFill>
                  <a:srgbClr val="002060"/>
                </a:solidFill>
                <a:latin typeface="+mn-ea"/>
              </a:rPr>
              <a:t>, irons, iron boards, 24 hour a day coffee/tea service </a:t>
            </a:r>
            <a:r>
              <a:rPr sz="2400" dirty="0" smtClean="0">
                <a:solidFill>
                  <a:srgbClr val="002060"/>
                </a:solidFill>
                <a:latin typeface="+mn-ea"/>
              </a:rPr>
              <a:t>area</a:t>
            </a:r>
            <a:endParaRPr lang="en-US" sz="2400" dirty="0" smtClean="0">
              <a:solidFill>
                <a:srgbClr val="002060"/>
              </a:solidFill>
              <a:latin typeface="+mn-ea"/>
            </a:endParaRPr>
          </a:p>
          <a:p>
            <a:r>
              <a:rPr lang="en-US" sz="2400" dirty="0"/>
              <a:t>A lounge on the top floor has dramatic views of the Charles River, Cambridge, and downtown Boston</a:t>
            </a:r>
            <a:r>
              <a:rPr lang="en-US" sz="2400" dirty="0" smtClean="0"/>
              <a:t>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n-ea"/>
              </a:rPr>
              <a:t>Details at </a:t>
            </a:r>
            <a:r>
              <a:rPr lang="en-US" sz="2400" dirty="0" smtClean="0">
                <a:solidFill>
                  <a:srgbClr val="002060"/>
                </a:solidFill>
                <a:latin typeface="+mn-ea"/>
                <a:hlinkClick r:id="rId2"/>
              </a:rPr>
              <a:t>http://www.bu.edu/meetatbu/explore-our-facilities/residence-halls/adult-groups/10-buick-street/</a:t>
            </a:r>
            <a:endParaRPr sz="24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137" name="10Buick2001_000.jpg" descr="10Buick2001_0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2750" y="1035050"/>
            <a:ext cx="5575300" cy="3670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2009AG13.4731-1024x720.jpg" descr="2009AG13.4731-1024x72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7207" y="4838700"/>
            <a:ext cx="5966386" cy="41951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Hotels"/>
          <p:cNvSpPr>
            <a:spLocks noGrp="1"/>
          </p:cNvSpPr>
          <p:nvPr>
            <p:ph type="title"/>
          </p:nvPr>
        </p:nvSpPr>
        <p:spPr>
          <a:xfrm>
            <a:off x="952500" y="-271118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C00000"/>
                </a:solidFill>
              </a:rPr>
              <a:t>Hotels</a:t>
            </a:r>
          </a:p>
        </p:txBody>
      </p:sp>
      <p:sp>
        <p:nvSpPr>
          <p:cNvPr id="141" name="Hotel Commonwealth ~($280)…"/>
          <p:cNvSpPr>
            <a:spLocks noGrp="1"/>
          </p:cNvSpPr>
          <p:nvPr>
            <p:ph type="body" sz="half" idx="1"/>
          </p:nvPr>
        </p:nvSpPr>
        <p:spPr>
          <a:xfrm>
            <a:off x="634448" y="2146300"/>
            <a:ext cx="5334000" cy="62865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2060"/>
                </a:solidFill>
              </a:rPr>
              <a:t>Some nearby hotel options: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Holiday </a:t>
            </a:r>
            <a:r>
              <a:rPr lang="en-US" dirty="0">
                <a:solidFill>
                  <a:srgbClr val="002060"/>
                </a:solidFill>
              </a:rPr>
              <a:t>Inn (~$120 ) 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dirty="0" smtClean="0">
                <a:solidFill>
                  <a:srgbClr val="002060"/>
                </a:solidFill>
              </a:rPr>
              <a:t>Hotel </a:t>
            </a:r>
            <a:r>
              <a:rPr dirty="0">
                <a:solidFill>
                  <a:srgbClr val="002060"/>
                </a:solidFill>
              </a:rPr>
              <a:t>Commonwealth ~($</a:t>
            </a:r>
            <a:r>
              <a:rPr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40</a:t>
            </a:r>
            <a:r>
              <a:rPr dirty="0" smtClean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r>
              <a:rPr dirty="0" smtClean="0">
                <a:solidFill>
                  <a:srgbClr val="002060"/>
                </a:solidFill>
              </a:rPr>
              <a:t>Buckminster (~</a:t>
            </a:r>
            <a:r>
              <a:rPr lang="en-US" dirty="0" smtClean="0">
                <a:solidFill>
                  <a:srgbClr val="002060"/>
                </a:solidFill>
              </a:rPr>
              <a:t>$</a:t>
            </a:r>
            <a:r>
              <a:rPr dirty="0" smtClean="0">
                <a:solidFill>
                  <a:srgbClr val="002060"/>
                </a:solidFill>
              </a:rPr>
              <a:t>2</a:t>
            </a:r>
            <a:r>
              <a:rPr lang="en-US" dirty="0" smtClean="0">
                <a:solidFill>
                  <a:srgbClr val="002060"/>
                </a:solidFill>
              </a:rPr>
              <a:t>2</a:t>
            </a:r>
            <a:r>
              <a:rPr dirty="0" smtClean="0">
                <a:solidFill>
                  <a:srgbClr val="002060"/>
                </a:solidFill>
              </a:rPr>
              <a:t>0</a:t>
            </a:r>
            <a:r>
              <a:rPr dirty="0">
                <a:solidFill>
                  <a:srgbClr val="002060"/>
                </a:solidFill>
              </a:rPr>
              <a:t>)</a:t>
            </a:r>
          </a:p>
          <a:p>
            <a:r>
              <a:rPr dirty="0">
                <a:solidFill>
                  <a:srgbClr val="002060"/>
                </a:solidFill>
              </a:rPr>
              <a:t>greater Boston area has many 3 and 4 star hotels easily connected by 10 min T ride</a:t>
            </a:r>
          </a:p>
        </p:txBody>
      </p:sp>
      <p:pic>
        <p:nvPicPr>
          <p:cNvPr id="142" name="unknown.jpg" descr="unknow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3922" y="2400300"/>
            <a:ext cx="5876756" cy="3363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unknown.jpg" descr="unkn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3669" y="6159499"/>
            <a:ext cx="4923262" cy="2818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1027</Words>
  <Application>Microsoft Macintosh PowerPoint</Application>
  <PresentationFormat>Custom</PresentationFormat>
  <Paragraphs>196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Helvetica</vt:lpstr>
      <vt:lpstr>Helvetica Light</vt:lpstr>
      <vt:lpstr>Helvetica Neue</vt:lpstr>
      <vt:lpstr>Times</vt:lpstr>
      <vt:lpstr>华文仿宋</vt:lpstr>
      <vt:lpstr>宋体</vt:lpstr>
      <vt:lpstr>楷体</vt:lpstr>
      <vt:lpstr>Arial</vt:lpstr>
      <vt:lpstr>Calibri</vt:lpstr>
      <vt:lpstr>Tw Cen MT</vt:lpstr>
      <vt:lpstr>Wingdings</vt:lpstr>
      <vt:lpstr>White</vt:lpstr>
      <vt:lpstr>LCHP - 2019</vt:lpstr>
      <vt:lpstr>Boston</vt:lpstr>
      <vt:lpstr>Air Travel</vt:lpstr>
      <vt:lpstr>Boston University</vt:lpstr>
      <vt:lpstr>Venue: George Sherman Union (GSU) @ BU</vt:lpstr>
      <vt:lpstr>Venue: George Sherman Union (GSU) @ BU</vt:lpstr>
      <vt:lpstr>Previous conferences</vt:lpstr>
      <vt:lpstr>Accommodations: On-campus</vt:lpstr>
      <vt:lpstr>Hotels</vt:lpstr>
      <vt:lpstr>Preliminary Meeting Agenda</vt:lpstr>
      <vt:lpstr>PowerPoint Presentation</vt:lpstr>
      <vt:lpstr>Day 3: Excursions</vt:lpstr>
      <vt:lpstr>Day 3: Excursions</vt:lpstr>
      <vt:lpstr>Day 4: Conference Dinner </vt:lpstr>
      <vt:lpstr>PowerPoint Presentation</vt:lpstr>
      <vt:lpstr>PowerPoint Presentation</vt:lpstr>
      <vt:lpstr>Local Organizing Committee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LCHP - 2019</dc:title>
  <cp:lastModifiedBy>Microsoft Office User</cp:lastModifiedBy>
  <cp:revision>19</cp:revision>
  <dcterms:modified xsi:type="dcterms:W3CDTF">2017-04-20T02:33:28Z</dcterms:modified>
</cp:coreProperties>
</file>