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10"/>
  </p:notesMasterIdLst>
  <p:sldIdLst>
    <p:sldId id="542" r:id="rId3"/>
    <p:sldId id="569" r:id="rId4"/>
    <p:sldId id="566" r:id="rId5"/>
    <p:sldId id="571" r:id="rId6"/>
    <p:sldId id="570" r:id="rId7"/>
    <p:sldId id="567" r:id="rId8"/>
    <p:sldId id="56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64" autoAdjust="0"/>
    <p:restoredTop sz="95638" autoAdjust="0"/>
  </p:normalViewPr>
  <p:slideViewPr>
    <p:cSldViewPr snapToGrid="0" snapToObjects="1">
      <p:cViewPr varScale="1">
        <p:scale>
          <a:sx n="131" d="100"/>
          <a:sy n="131" d="100"/>
        </p:scale>
        <p:origin x="184" y="5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7" d="100"/>
        <a:sy n="19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05FFC-2362-CB42-A31E-3C149F8364D6}" type="datetimeFigureOut">
              <a:rPr lang="en-US" smtClean="0"/>
              <a:t>3/2/20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7AA40-DEBB-6148-BF31-B67DFC519F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19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7AA40-DEBB-6148-BF31-B67DFC519F1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039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7AA40-DEBB-6148-BF31-B67DFC519F1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433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7AA40-DEBB-6148-BF31-B67DFC519F1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83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7AA40-DEBB-6148-BF31-B67DFC519F1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8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7AA40-DEBB-6148-BF31-B67DFC519F1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613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7AA40-DEBB-6148-BF31-B67DFC519F1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805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B270A2-B28B-A543-9C6E-B8B7F4AEB736}" type="datetimeFigureOut">
              <a:rPr lang="en-US" smtClean="0"/>
              <a:t>3/2/20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9955B6-7F28-0E47-9D00-2D3E49149D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719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B270A2-B28B-A543-9C6E-B8B7F4AEB736}" type="datetimeFigureOut">
              <a:rPr lang="en-US" smtClean="0"/>
              <a:t>3/2/20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9955B6-7F28-0E47-9D00-2D3E49149D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06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B270A2-B28B-A543-9C6E-B8B7F4AEB736}" type="datetimeFigureOut">
              <a:rPr lang="en-US" smtClean="0"/>
              <a:t>3/2/20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9955B6-7F28-0E47-9D00-2D3E49149D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923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28937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B36B-9B45-D04B-9756-B654F85C0B87}" type="datetimeFigureOut">
              <a:rPr lang="en-US" smtClean="0"/>
              <a:t>3/2/20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17C8-12E2-1A49-9342-EE7157B93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789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B36B-9B45-D04B-9756-B654F85C0B87}" type="datetimeFigureOut">
              <a:rPr lang="en-US" smtClean="0"/>
              <a:t>3/2/20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17C8-12E2-1A49-9342-EE7157B93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369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B36B-9B45-D04B-9756-B654F85C0B87}" type="datetimeFigureOut">
              <a:rPr lang="en-US" smtClean="0"/>
              <a:t>3/2/20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17C8-12E2-1A49-9342-EE7157B93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7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B36B-9B45-D04B-9756-B654F85C0B87}" type="datetimeFigureOut">
              <a:rPr lang="en-US" smtClean="0"/>
              <a:t>3/2/20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17C8-12E2-1A49-9342-EE7157B93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1821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B36B-9B45-D04B-9756-B654F85C0B87}" type="datetimeFigureOut">
              <a:rPr lang="en-US" smtClean="0"/>
              <a:t>3/2/20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17C8-12E2-1A49-9342-EE7157B93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6483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B36B-9B45-D04B-9756-B654F85C0B87}" type="datetimeFigureOut">
              <a:rPr lang="en-US" smtClean="0"/>
              <a:t>3/2/20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17C8-12E2-1A49-9342-EE7157B93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217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B36B-9B45-D04B-9756-B654F85C0B87}" type="datetimeFigureOut">
              <a:rPr lang="en-US" smtClean="0"/>
              <a:t>3/2/20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17C8-12E2-1A49-9342-EE7157B93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0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B270A2-B28B-A543-9C6E-B8B7F4AEB736}" type="datetimeFigureOut">
              <a:rPr lang="en-US" smtClean="0"/>
              <a:t>3/2/20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9955B6-7F28-0E47-9D00-2D3E49149D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5953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B36B-9B45-D04B-9756-B654F85C0B87}" type="datetimeFigureOut">
              <a:rPr lang="en-US" smtClean="0"/>
              <a:t>3/2/20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17C8-12E2-1A49-9342-EE7157B93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908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B36B-9B45-D04B-9756-B654F85C0B87}" type="datetimeFigureOut">
              <a:rPr lang="en-US" smtClean="0"/>
              <a:t>3/2/20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17C8-12E2-1A49-9342-EE7157B93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0114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B36B-9B45-D04B-9756-B654F85C0B87}" type="datetimeFigureOut">
              <a:rPr lang="en-US" smtClean="0"/>
              <a:t>3/2/20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17C8-12E2-1A49-9342-EE7157B93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3207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B36B-9B45-D04B-9756-B654F85C0B87}" type="datetimeFigureOut">
              <a:rPr lang="en-US" smtClean="0"/>
              <a:t>3/2/20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17C8-12E2-1A49-9342-EE7157B93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14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B270A2-B28B-A543-9C6E-B8B7F4AEB736}" type="datetimeFigureOut">
              <a:rPr lang="en-US" smtClean="0"/>
              <a:t>3/2/20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9955B6-7F28-0E47-9D00-2D3E49149D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757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B270A2-B28B-A543-9C6E-B8B7F4AEB736}" type="datetimeFigureOut">
              <a:rPr lang="en-US" smtClean="0"/>
              <a:t>3/2/20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9955B6-7F28-0E47-9D00-2D3E49149D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243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B270A2-B28B-A543-9C6E-B8B7F4AEB736}" type="datetimeFigureOut">
              <a:rPr lang="en-US" smtClean="0"/>
              <a:t>3/2/20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9955B6-7F28-0E47-9D00-2D3E49149D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805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B270A2-B28B-A543-9C6E-B8B7F4AEB736}" type="datetimeFigureOut">
              <a:rPr lang="en-US" smtClean="0"/>
              <a:t>3/2/20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9955B6-7F28-0E47-9D00-2D3E49149D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081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B270A2-B28B-A543-9C6E-B8B7F4AEB736}" type="datetimeFigureOut">
              <a:rPr lang="en-US" smtClean="0"/>
              <a:t>3/2/20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9955B6-7F28-0E47-9D00-2D3E49149D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267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B270A2-B28B-A543-9C6E-B8B7F4AEB736}" type="datetimeFigureOut">
              <a:rPr lang="en-US" smtClean="0"/>
              <a:t>3/2/20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9955B6-7F28-0E47-9D00-2D3E49149D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60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B270A2-B28B-A543-9C6E-B8B7F4AEB736}" type="datetimeFigureOut">
              <a:rPr lang="en-US" smtClean="0"/>
              <a:t>3/2/20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9955B6-7F28-0E47-9D00-2D3E49149D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39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1273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FF0000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rgbClr val="800080"/>
          </a:solidFill>
          <a:latin typeface="Times New Roman"/>
          <a:ea typeface="+mn-ea"/>
          <a:cs typeface="Times New Roman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EB36B-9B45-D04B-9756-B654F85C0B87}" type="datetimeFigureOut">
              <a:rPr lang="en-US" smtClean="0"/>
              <a:t>3/2/20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F17C8-12E2-1A49-9342-EE7157B93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744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dNcLgDqVa4kXvEaW8MCvMPSsF3m3jEKtGxN8k60e8-o/edi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rduino.cc/en/Tutorial/Foundations" TargetMode="External"/><Relationship Id="rId4" Type="http://schemas.openxmlformats.org/officeDocument/2006/relationships/hyperlink" Target="https://docs.google.com/presentation/d/18sV6cQqeDFwiH5KBWFixevLTHqkzHcVgzM-WMMHFghs/edit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72606"/>
            <a:ext cx="9239427" cy="6858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800" dirty="0">
                <a:latin typeface="Arial"/>
                <a:cs typeface="Arial"/>
              </a:rPr>
              <a:t>Today Week 6:  + feedback w/ Op Amps; FET Switches; Schmidt; S/H: H&amp;H L10&amp;11   																		Mon Mar 2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FOCUS on required Labs: 10-1, 2, 3 or 4, 7;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						A. 11-1a), 11-1 B., 2, 3, 5;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Skim pp. 207-266:  Use IRF 520 (vs 510) &amp; rotate “spade” pins along axis by 90°.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				  Supply all pins of DG403 analog switch!!!     			 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see	p259</a:t>
            </a: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     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OP-AMP as amplifier:  a reprise												</a:t>
            </a:r>
            <a:r>
              <a:rPr lang="en-US" sz="1800" dirty="0">
                <a:latin typeface="Arial"/>
                <a:cs typeface="Arial"/>
              </a:rPr>
              <a:t>typical voltage gain &gt; 10,000, with </a:t>
            </a:r>
            <a:r>
              <a:rPr lang="en-US" sz="1800" dirty="0">
                <a:solidFill>
                  <a:srgbClr val="7030A0"/>
                </a:solidFill>
                <a:latin typeface="Arial"/>
                <a:cs typeface="Arial"/>
              </a:rPr>
              <a:t>biasing done for you</a:t>
            </a:r>
            <a:r>
              <a:rPr lang="en-US" sz="1800" dirty="0">
                <a:solidFill>
                  <a:srgbClr val="C4BD97"/>
                </a:solidFill>
                <a:latin typeface="Arial"/>
                <a:cs typeface="Arial"/>
              </a:rPr>
              <a:t>	    							</a:t>
            </a:r>
            <a:r>
              <a:rPr lang="en-US" sz="1800" dirty="0">
                <a:solidFill>
                  <a:schemeClr val="tx1"/>
                </a:solidFill>
                <a:latin typeface="Arial"/>
                <a:cs typeface="Arial"/>
              </a:rPr>
              <a:t>= </a:t>
            </a:r>
            <a:r>
              <a:rPr lang="en-US" sz="1800" dirty="0">
                <a:solidFill>
                  <a:srgbClr val="000000"/>
                </a:solidFill>
                <a:latin typeface="Arial"/>
                <a:cs typeface="Arial"/>
              </a:rPr>
              <a:t>an impedance matcher: &gt;&gt;MΩ looking in input, &lt;1Ω into output (Thevenin) 	gains determined by 2 external resistors.	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						       			</a:t>
            </a:r>
            <a:r>
              <a:rPr lang="en-US" sz="1800" dirty="0">
                <a:latin typeface="Arial"/>
                <a:cs typeface="Arial"/>
              </a:rPr>
              <a:t>dc operating “sweet” spot done for you.										 	± 15v rails, with both op amp inputs “virtually” sitting at ground 						no </a:t>
            </a:r>
            <a:r>
              <a:rPr lang="en-US" sz="1800" dirty="0" err="1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en-US" sz="1800" baseline="-25000" dirty="0" err="1">
                <a:solidFill>
                  <a:schemeClr val="tx1"/>
                </a:solidFill>
                <a:latin typeface="Arial"/>
                <a:cs typeface="Arial"/>
              </a:rPr>
              <a:t>input</a:t>
            </a:r>
            <a:r>
              <a:rPr lang="en-US" sz="1800" dirty="0">
                <a:solidFill>
                  <a:schemeClr val="tx1"/>
                </a:solidFill>
                <a:latin typeface="Arial"/>
                <a:cs typeface="Arial"/>
              </a:rPr>
              <a:t> or </a:t>
            </a:r>
            <a:r>
              <a:rPr lang="en-US" sz="1800" dirty="0" err="1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en-US" sz="1800" baseline="-25000" dirty="0" err="1">
                <a:solidFill>
                  <a:schemeClr val="tx1"/>
                </a:solidFill>
                <a:latin typeface="Arial"/>
                <a:cs typeface="Arial"/>
              </a:rPr>
              <a:t>output</a:t>
            </a:r>
            <a:r>
              <a:rPr lang="en-US" sz="1800" baseline="-250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Arial"/>
                <a:cs typeface="Arial"/>
              </a:rPr>
              <a:t>blocking of DC bias needed</a:t>
            </a:r>
            <a:r>
              <a:rPr lang="en-US" sz="1800" baseline="-25000" dirty="0">
                <a:solidFill>
                  <a:schemeClr val="tx1"/>
                </a:solidFill>
                <a:latin typeface="Arial"/>
                <a:cs typeface="Arial"/>
              </a:rPr>
              <a:t>							</a:t>
            </a:r>
            <a:r>
              <a:rPr lang="en-US" sz="1800" dirty="0">
                <a:solidFill>
                  <a:schemeClr val="tx1"/>
                </a:solidFill>
                <a:latin typeface="Arial"/>
                <a:cs typeface="Arial"/>
              </a:rPr>
              <a:t>        	</a:t>
            </a:r>
            <a:r>
              <a:rPr lang="en-US" sz="1800" dirty="0">
                <a:latin typeface="Arial"/>
                <a:cs typeface="Arial"/>
              </a:rPr>
              <a:t>constant gain up to HF, temperature independent, highly linear				        	output dynamic range (compliance)...symmetric saturation at rails			        	distortion only when approaching slew rate...</a:t>
            </a:r>
            <a:r>
              <a:rPr lang="en-US" sz="1800" i="1" dirty="0">
                <a:latin typeface="Arial"/>
                <a:cs typeface="Arial"/>
              </a:rPr>
              <a:t>e.g.</a:t>
            </a:r>
            <a:r>
              <a:rPr lang="en-US" sz="1800" dirty="0">
                <a:latin typeface="Arial"/>
                <a:cs typeface="Arial"/>
              </a:rPr>
              <a:t> ~5 v/</a:t>
            </a:r>
            <a:r>
              <a:rPr lang="en-US" sz="1800" dirty="0" err="1">
                <a:latin typeface="Arial"/>
                <a:cs typeface="Arial"/>
              </a:rPr>
              <a:t>μsec</a:t>
            </a:r>
            <a:r>
              <a:rPr lang="en-US" sz="1800" dirty="0">
                <a:latin typeface="Arial"/>
                <a:cs typeface="Arial"/>
              </a:rPr>
              <a:t>,  ~MHz  </a:t>
            </a:r>
            <a:r>
              <a:rPr lang="en-US" sz="1800" dirty="0">
                <a:solidFill>
                  <a:srgbClr val="000000"/>
                </a:solidFill>
                <a:latin typeface="Arial"/>
                <a:cs typeface="Arial"/>
              </a:rPr>
              <a:t>					  </a:t>
            </a:r>
            <a:r>
              <a:rPr lang="en-US" sz="1800" dirty="0">
                <a:latin typeface="Arial"/>
                <a:cs typeface="Arial"/>
              </a:rPr>
              <a:t>Input dynamic range limited by enormous gain										2 Golden “ideal rules”:  input voltage diff = 0 v, input current = 0 ma						each has its limitations													2 classic configurations:  inverting &amp; non-inverting									modify in innumerable ways with non-linear external “hair”</a:t>
            </a:r>
          </a:p>
          <a:p>
            <a:pPr>
              <a:spcBef>
                <a:spcPts val="0"/>
              </a:spcBef>
            </a:pPr>
            <a:r>
              <a:rPr lang="en-US" sz="1800" dirty="0" err="1">
                <a:solidFill>
                  <a:srgbClr val="008000"/>
                </a:solidFill>
                <a:latin typeface="Arial"/>
                <a:cs typeface="Arial"/>
              </a:rPr>
              <a:t>Iff</a:t>
            </a: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you have </a:t>
            </a:r>
            <a:r>
              <a:rPr lang="en-US" sz="1800" dirty="0">
                <a:solidFill>
                  <a:srgbClr val="008000"/>
                </a:solidFill>
                <a:latin typeface="Arial"/>
                <a:cs typeface="Arial"/>
              </a:rPr>
              <a:t>negative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>
                <a:solidFill>
                  <a:srgbClr val="008000"/>
                </a:solidFill>
                <a:latin typeface="Arial"/>
                <a:cs typeface="Arial"/>
              </a:rPr>
              <a:t>feedback!</a:t>
            </a:r>
            <a:r>
              <a:rPr lang="en-US" sz="1800" dirty="0">
                <a:latin typeface="Arial"/>
                <a:cs typeface="Arial"/>
              </a:rPr>
              <a:t> 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latin typeface="Arial"/>
                <a:cs typeface="Arial"/>
              </a:rPr>
              <a:t>Today we explore </a:t>
            </a: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+POSITIVE+ feedback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Before you leave each day, please be sure to stop me &amp; show me what you’ve achieved! </a:t>
            </a:r>
          </a:p>
        </p:txBody>
      </p:sp>
    </p:spTree>
    <p:extLst>
      <p:ext uri="{BB962C8B-B14F-4D97-AF65-F5344CB8AC3E}">
        <p14:creationId xmlns:p14="http://schemas.microsoft.com/office/powerpoint/2010/main" val="412046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A3158-6E3C-9245-B3F2-F14FA0135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190BF-2E19-7A4C-A309-96CACBA2C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164BE9-5443-8E48-A2C9-5DCBB7DE64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22000" contrast="47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62591" y="-689811"/>
            <a:ext cx="9222633" cy="69169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F4D0F63-CFF4-3842-BE16-E8184FA076CF}"/>
              </a:ext>
            </a:extLst>
          </p:cNvPr>
          <p:cNvSpPr txBox="1"/>
          <p:nvPr/>
        </p:nvSpPr>
        <p:spPr>
          <a:xfrm>
            <a:off x="208546" y="6324767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All pins must be tied down for it to work right!!!   (except manufacture’s test, 2 &amp; 7)</a:t>
            </a:r>
          </a:p>
        </p:txBody>
      </p:sp>
    </p:spTree>
    <p:extLst>
      <p:ext uri="{BB962C8B-B14F-4D97-AF65-F5344CB8AC3E}">
        <p14:creationId xmlns:p14="http://schemas.microsoft.com/office/powerpoint/2010/main" val="715116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28600" y="-64645"/>
            <a:ext cx="9372600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7472"/>
            <a:r>
              <a:rPr lang="en-US" dirty="0">
                <a:solidFill>
                  <a:srgbClr val="FF0000"/>
                </a:solidFill>
              </a:rPr>
              <a:t>    FET’s: </a:t>
            </a:r>
            <a:r>
              <a:rPr lang="en-US" dirty="0">
                <a:solidFill>
                  <a:srgbClr val="800080"/>
                </a:solidFill>
              </a:rPr>
              <a:t>2 flavors</a:t>
            </a:r>
          </a:p>
          <a:p>
            <a:pPr defTabSz="347472"/>
            <a:r>
              <a:rPr lang="en-US" dirty="0">
                <a:solidFill>
                  <a:srgbClr val="800080"/>
                </a:solidFill>
              </a:rPr>
              <a:t>	</a:t>
            </a:r>
            <a:r>
              <a:rPr lang="en-US" dirty="0">
                <a:solidFill>
                  <a:srgbClr val="FF0000"/>
                </a:solidFill>
              </a:rPr>
              <a:t>J</a:t>
            </a:r>
            <a:r>
              <a:rPr lang="en-US" dirty="0">
                <a:solidFill>
                  <a:srgbClr val="800080"/>
                </a:solidFill>
              </a:rPr>
              <a:t>FET 	</a:t>
            </a:r>
            <a:r>
              <a:rPr lang="en-US" dirty="0" err="1">
                <a:solidFill>
                  <a:srgbClr val="800080"/>
                </a:solidFill>
              </a:rPr>
              <a:t>pnp</a:t>
            </a:r>
            <a:r>
              <a:rPr lang="en-US" dirty="0">
                <a:solidFill>
                  <a:srgbClr val="800080"/>
                </a:solidFill>
              </a:rPr>
              <a:t>, </a:t>
            </a:r>
            <a:r>
              <a:rPr lang="en-US" dirty="0" err="1">
                <a:solidFill>
                  <a:srgbClr val="800080"/>
                </a:solidFill>
              </a:rPr>
              <a:t>npn</a:t>
            </a:r>
            <a:r>
              <a:rPr lang="en-US" dirty="0">
                <a:solidFill>
                  <a:srgbClr val="800080"/>
                </a:solidFill>
              </a:rPr>
              <a:t> (</a:t>
            </a:r>
            <a:r>
              <a:rPr lang="en-US" dirty="0" err="1">
                <a:solidFill>
                  <a:srgbClr val="800080"/>
                </a:solidFill>
              </a:rPr>
              <a:t>pn</a:t>
            </a:r>
            <a:r>
              <a:rPr lang="en-US" dirty="0">
                <a:solidFill>
                  <a:srgbClr val="800080"/>
                </a:solidFill>
              </a:rPr>
              <a:t>) </a:t>
            </a:r>
            <a:r>
              <a:rPr lang="en-US" dirty="0">
                <a:solidFill>
                  <a:srgbClr val="FF0000"/>
                </a:solidFill>
              </a:rPr>
              <a:t>J</a:t>
            </a:r>
            <a:r>
              <a:rPr lang="en-US" dirty="0">
                <a:solidFill>
                  <a:srgbClr val="800080"/>
                </a:solidFill>
              </a:rPr>
              <a:t>unction FET, not used much these days</a:t>
            </a:r>
          </a:p>
          <a:p>
            <a:pPr defTabSz="347472"/>
            <a:r>
              <a:rPr lang="en-US" dirty="0">
                <a:solidFill>
                  <a:srgbClr val="800080"/>
                </a:solidFill>
              </a:rPr>
              <a:t>	</a:t>
            </a:r>
            <a:r>
              <a:rPr lang="en-US" dirty="0">
                <a:solidFill>
                  <a:srgbClr val="FF0000"/>
                </a:solidFill>
              </a:rPr>
              <a:t>MOS</a:t>
            </a:r>
            <a:r>
              <a:rPr lang="en-US" dirty="0">
                <a:solidFill>
                  <a:srgbClr val="800080"/>
                </a:solidFill>
              </a:rPr>
              <a:t>FET  </a:t>
            </a:r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>
                <a:solidFill>
                  <a:srgbClr val="800080"/>
                </a:solidFill>
              </a:rPr>
              <a:t>etal-</a:t>
            </a:r>
            <a:r>
              <a:rPr lang="en-US" dirty="0">
                <a:solidFill>
                  <a:srgbClr val="FF0000"/>
                </a:solidFill>
              </a:rPr>
              <a:t>O</a:t>
            </a:r>
            <a:r>
              <a:rPr lang="en-US" dirty="0">
                <a:solidFill>
                  <a:srgbClr val="800080"/>
                </a:solidFill>
              </a:rPr>
              <a:t>xide-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>
                <a:solidFill>
                  <a:srgbClr val="800080"/>
                </a:solidFill>
              </a:rPr>
              <a:t>emiconductor FET, thousands in every digital chip 	          </a:t>
            </a:r>
            <a:r>
              <a:rPr lang="en-US" dirty="0">
                <a:solidFill>
                  <a:srgbClr val="948A54"/>
                </a:solidFill>
              </a:rPr>
              <a:t>cf. </a:t>
            </a:r>
            <a:r>
              <a:rPr lang="en-US" dirty="0" err="1">
                <a:solidFill>
                  <a:srgbClr val="948A54"/>
                </a:solidFill>
              </a:rPr>
              <a:t>2N5485</a:t>
            </a:r>
            <a:endParaRPr lang="en-US" dirty="0">
              <a:solidFill>
                <a:srgbClr val="948A54"/>
              </a:solidFill>
            </a:endParaRPr>
          </a:p>
          <a:p>
            <a:pPr defTabSz="347472"/>
            <a:r>
              <a:rPr lang="en-US" dirty="0">
                <a:solidFill>
                  <a:srgbClr val="800080"/>
                </a:solidFill>
              </a:rPr>
              <a:t>		p or n-type </a:t>
            </a:r>
            <a:r>
              <a:rPr lang="en-US" dirty="0">
                <a:solidFill>
                  <a:srgbClr val="FF0000"/>
                </a:solidFill>
              </a:rPr>
              <a:t>Si </a:t>
            </a:r>
            <a:r>
              <a:rPr lang="en-US" dirty="0">
                <a:solidFill>
                  <a:srgbClr val="800080"/>
                </a:solidFill>
              </a:rPr>
              <a:t>to form a conductive channel between source &amp; drain on “substrate”  </a:t>
            </a:r>
          </a:p>
          <a:p>
            <a:pPr defTabSz="347472"/>
            <a:r>
              <a:rPr lang="en-US" dirty="0">
                <a:solidFill>
                  <a:srgbClr val="800080"/>
                </a:solidFill>
              </a:rPr>
              <a:t>			doped with B or Ph			</a:t>
            </a:r>
          </a:p>
          <a:p>
            <a:pPr defTabSz="347472"/>
            <a:r>
              <a:rPr lang="en-US" dirty="0">
                <a:solidFill>
                  <a:srgbClr val="800080"/>
                </a:solidFill>
              </a:rPr>
              <a:t>		heated in H2O vapor to form thin Si</a:t>
            </a:r>
            <a:r>
              <a:rPr lang="en-US" dirty="0">
                <a:solidFill>
                  <a:srgbClr val="FF0000"/>
                </a:solidFill>
              </a:rPr>
              <a:t>O2</a:t>
            </a:r>
            <a:r>
              <a:rPr lang="en-US" dirty="0">
                <a:solidFill>
                  <a:srgbClr val="800080"/>
                </a:solidFill>
              </a:rPr>
              <a:t> insulator on surface</a:t>
            </a:r>
          </a:p>
          <a:p>
            <a:pPr defTabSz="347472"/>
            <a:r>
              <a:rPr lang="en-US" dirty="0">
                <a:solidFill>
                  <a:srgbClr val="800080"/>
                </a:solidFill>
              </a:rPr>
              <a:t>			Al evaporated and deposited to form </a:t>
            </a:r>
            <a:r>
              <a:rPr lang="en-US" dirty="0">
                <a:solidFill>
                  <a:srgbClr val="FF0000"/>
                </a:solidFill>
              </a:rPr>
              <a:t>metal</a:t>
            </a:r>
            <a:r>
              <a:rPr lang="en-US" dirty="0">
                <a:solidFill>
                  <a:srgbClr val="800080"/>
                </a:solidFill>
              </a:rPr>
              <a:t> “gate”</a:t>
            </a:r>
          </a:p>
          <a:p>
            <a:pPr defTabSz="347472"/>
            <a:r>
              <a:rPr lang="en-US" dirty="0">
                <a:solidFill>
                  <a:srgbClr val="800080"/>
                </a:solidFill>
              </a:rPr>
              <a:t>		run in enhancement mode: + gate attracts electron carriers in channel</a:t>
            </a:r>
          </a:p>
          <a:p>
            <a:pPr defTabSz="347472"/>
            <a:r>
              <a:rPr lang="en-US" dirty="0">
                <a:solidFill>
                  <a:srgbClr val="800080"/>
                </a:solidFill>
              </a:rPr>
              <a:t>							                 - gate attracts “hole” carriers</a:t>
            </a:r>
          </a:p>
          <a:p>
            <a:pPr defTabSz="347472"/>
            <a:r>
              <a:rPr lang="en-US" dirty="0">
                <a:solidFill>
                  <a:srgbClr val="800080"/>
                </a:solidFill>
              </a:rPr>
              <a:t>		a controllable current source, a 0Ω resistance switch with hi Z</a:t>
            </a:r>
            <a:r>
              <a:rPr lang="en-US" baseline="-25000" dirty="0">
                <a:solidFill>
                  <a:srgbClr val="800080"/>
                </a:solidFill>
              </a:rPr>
              <a:t>in</a:t>
            </a:r>
          </a:p>
          <a:p>
            <a:pPr defTabSz="347472"/>
            <a:r>
              <a:rPr lang="en-US" dirty="0">
                <a:solidFill>
                  <a:srgbClr val="800080"/>
                </a:solidFill>
              </a:rPr>
              <a:t>		an analog switch for current traveling in either direction, S to D, or D to S							...</a:t>
            </a:r>
            <a:r>
              <a:rPr lang="en-US" dirty="0">
                <a:solidFill>
                  <a:srgbClr val="FF0000"/>
                </a:solidFill>
              </a:rPr>
              <a:t>not</a:t>
            </a:r>
            <a:r>
              <a:rPr lang="en-US" dirty="0">
                <a:solidFill>
                  <a:srgbClr val="800080"/>
                </a:solidFill>
              </a:rPr>
              <a:t> a </a:t>
            </a:r>
            <a:r>
              <a:rPr lang="en-US" dirty="0" err="1">
                <a:solidFill>
                  <a:srgbClr val="800080"/>
                </a:solidFill>
              </a:rPr>
              <a:t>pn</a:t>
            </a:r>
            <a:r>
              <a:rPr lang="en-US" dirty="0">
                <a:solidFill>
                  <a:srgbClr val="800080"/>
                </a:solidFill>
              </a:rPr>
              <a:t> junction, which has directionality</a:t>
            </a:r>
          </a:p>
          <a:p>
            <a:pPr defTabSz="347472"/>
            <a:r>
              <a:rPr lang="en-US" dirty="0">
                <a:solidFill>
                  <a:srgbClr val="800080"/>
                </a:solidFill>
              </a:rPr>
              <a:t>		</a:t>
            </a:r>
            <a:r>
              <a:rPr lang="en-US" dirty="0"/>
              <a:t> 10k electrons on gate can switch 1 amp!</a:t>
            </a:r>
            <a:r>
              <a:rPr lang="en-US" dirty="0">
                <a:solidFill>
                  <a:srgbClr val="800080"/>
                </a:solidFill>
              </a:rPr>
              <a:t> </a:t>
            </a:r>
          </a:p>
          <a:p>
            <a:pPr defTabSz="347472"/>
            <a:endParaRPr lang="en-US" sz="800" dirty="0">
              <a:solidFill>
                <a:srgbClr val="800080"/>
              </a:solidFill>
            </a:endParaRPr>
          </a:p>
          <a:p>
            <a:pPr defTabSz="347472"/>
            <a:r>
              <a:rPr lang="en-US" dirty="0">
                <a:solidFill>
                  <a:srgbClr val="800080"/>
                </a:solidFill>
              </a:rPr>
              <a:t>	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>
                <a:solidFill>
                  <a:srgbClr val="800080"/>
                </a:solidFill>
              </a:rPr>
              <a:t>MOS	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>
                <a:solidFill>
                  <a:srgbClr val="800080"/>
                </a:solidFill>
              </a:rPr>
              <a:t>omplementary...p-channel and n-channels on same chip allow push-pull</a:t>
            </a:r>
          </a:p>
          <a:p>
            <a:pPr defTabSz="347472"/>
            <a:r>
              <a:rPr lang="en-US" dirty="0">
                <a:solidFill>
                  <a:srgbClr val="800080"/>
                </a:solidFill>
              </a:rPr>
              <a:t>		digital computer logic, +5v = “on”,  0v = “off”, switches analog signals up to ± 15v rails</a:t>
            </a:r>
          </a:p>
          <a:p>
            <a:pPr defTabSz="347472"/>
            <a:endParaRPr lang="en-US" sz="800" dirty="0">
              <a:solidFill>
                <a:srgbClr val="800080"/>
              </a:solidFill>
            </a:endParaRPr>
          </a:p>
          <a:p>
            <a:pPr defTabSz="347472"/>
            <a:r>
              <a:rPr lang="en-US" dirty="0">
                <a:solidFill>
                  <a:srgbClr val="800080"/>
                </a:solidFill>
              </a:rPr>
              <a:t>	MOSFET natural figure of merit:</a:t>
            </a:r>
          </a:p>
          <a:p>
            <a:pPr defTabSz="347472"/>
            <a:r>
              <a:rPr lang="en-US" dirty="0">
                <a:solidFill>
                  <a:srgbClr val="800080"/>
                </a:solidFill>
              </a:rPr>
              <a:t>	transconductance (g</a:t>
            </a:r>
            <a:r>
              <a:rPr lang="en-US" baseline="-25000" dirty="0">
                <a:solidFill>
                  <a:srgbClr val="800080"/>
                </a:solidFill>
              </a:rPr>
              <a:t>m</a:t>
            </a:r>
            <a:r>
              <a:rPr lang="en-US" dirty="0">
                <a:solidFill>
                  <a:srgbClr val="800080"/>
                </a:solidFill>
              </a:rPr>
              <a:t>) =  </a:t>
            </a:r>
            <a:r>
              <a:rPr lang="en-US" dirty="0" err="1">
                <a:solidFill>
                  <a:srgbClr val="800080"/>
                </a:solidFill>
              </a:rPr>
              <a:t>ΔI</a:t>
            </a:r>
            <a:r>
              <a:rPr lang="en-US" baseline="-25000" dirty="0" err="1">
                <a:solidFill>
                  <a:srgbClr val="800080"/>
                </a:solidFill>
              </a:rPr>
              <a:t>out</a:t>
            </a:r>
            <a:r>
              <a:rPr lang="en-US" dirty="0">
                <a:solidFill>
                  <a:srgbClr val="800080"/>
                </a:solidFill>
              </a:rPr>
              <a:t> / </a:t>
            </a:r>
            <a:r>
              <a:rPr lang="en-US" dirty="0" err="1">
                <a:solidFill>
                  <a:srgbClr val="800080"/>
                </a:solidFill>
              </a:rPr>
              <a:t>ΔV</a:t>
            </a:r>
            <a:r>
              <a:rPr lang="en-US" baseline="-25000" dirty="0" err="1">
                <a:solidFill>
                  <a:srgbClr val="800080"/>
                </a:solidFill>
              </a:rPr>
              <a:t>in</a:t>
            </a:r>
            <a:r>
              <a:rPr lang="en-US" baseline="-25000" dirty="0">
                <a:solidFill>
                  <a:srgbClr val="800080"/>
                </a:solidFill>
              </a:rPr>
              <a:t>  </a:t>
            </a:r>
            <a:r>
              <a:rPr lang="en-US" dirty="0">
                <a:solidFill>
                  <a:srgbClr val="800080"/>
                </a:solidFill>
              </a:rPr>
              <a:t>in micro-mho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 (mho = ohm</a:t>
            </a:r>
            <a:r>
              <a:rPr lang="en-US" baseline="30000" dirty="0">
                <a:solidFill>
                  <a:schemeClr val="bg2">
                    <a:lumMod val="50000"/>
                  </a:schemeClr>
                </a:solidFill>
              </a:rPr>
              <a:t>-1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= 1/ohm, 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Ω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upside down)</a:t>
            </a:r>
            <a:endParaRPr lang="en-US" baseline="-25000" dirty="0">
              <a:solidFill>
                <a:schemeClr val="bg2">
                  <a:lumMod val="50000"/>
                </a:schemeClr>
              </a:solidFill>
            </a:endParaRPr>
          </a:p>
          <a:p>
            <a:pPr defTabSz="347472"/>
            <a:r>
              <a:rPr lang="en-US" dirty="0">
                <a:solidFill>
                  <a:srgbClr val="800080"/>
                </a:solidFill>
              </a:rPr>
              <a:t>		(used also for pentodes, the 5 element vacuum tube equivalent)                           </a:t>
            </a:r>
            <a:r>
              <a:rPr lang="en-US" dirty="0">
                <a:solidFill>
                  <a:srgbClr val="948A54"/>
                </a:solidFill>
              </a:rPr>
              <a:t>pix p157</a:t>
            </a:r>
          </a:p>
          <a:p>
            <a:pPr defTabSz="347472"/>
            <a:endParaRPr lang="en-US" sz="800" dirty="0">
              <a:solidFill>
                <a:srgbClr val="948A54"/>
              </a:solidFill>
            </a:endParaRPr>
          </a:p>
          <a:p>
            <a:pPr defTabSz="347472"/>
            <a:r>
              <a:rPr lang="en-US" dirty="0">
                <a:solidFill>
                  <a:srgbClr val="800080"/>
                </a:solidFill>
              </a:rPr>
              <a:t>	MOSFET Defects and Limitations:</a:t>
            </a:r>
          </a:p>
          <a:p>
            <a:pPr defTabSz="347472"/>
            <a:r>
              <a:rPr lang="en-US" dirty="0">
                <a:solidFill>
                  <a:srgbClr val="800080"/>
                </a:solidFill>
              </a:rPr>
              <a:t>		charge injection = switching “on” or “off”, ~60 </a:t>
            </a:r>
            <a:r>
              <a:rPr lang="en-US" dirty="0" err="1">
                <a:solidFill>
                  <a:srgbClr val="800080"/>
                </a:solidFill>
              </a:rPr>
              <a:t>p</a:t>
            </a:r>
            <a:r>
              <a:rPr lang="en-US" dirty="0" err="1">
                <a:solidFill>
                  <a:srgbClr val="FF0000"/>
                </a:solidFill>
              </a:rPr>
              <a:t>C</a:t>
            </a:r>
            <a:r>
              <a:rPr lang="en-US" dirty="0">
                <a:solidFill>
                  <a:srgbClr val="800080"/>
                </a:solidFill>
              </a:rPr>
              <a:t> of charge spit out to drain </a:t>
            </a:r>
            <a:r>
              <a:rPr lang="en-US" dirty="0">
                <a:solidFill>
                  <a:srgbClr val="948A54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>
                <a:solidFill>
                  <a:srgbClr val="948A54"/>
                </a:solidFill>
              </a:rPr>
              <a:t>oulombs)</a:t>
            </a:r>
            <a:r>
              <a:rPr lang="en-US" dirty="0">
                <a:solidFill>
                  <a:srgbClr val="800080"/>
                </a:solidFill>
              </a:rPr>
              <a:t> </a:t>
            </a:r>
          </a:p>
          <a:p>
            <a:pPr defTabSz="347472"/>
            <a:r>
              <a:rPr lang="en-US" dirty="0">
                <a:solidFill>
                  <a:srgbClr val="800080"/>
                </a:solidFill>
              </a:rPr>
              <a:t>		feedthrough = dB of signal on gate that gets through to the drain due to stray (10pF)</a:t>
            </a:r>
          </a:p>
          <a:p>
            <a:pPr defTabSz="347472"/>
            <a:r>
              <a:rPr lang="en-US" dirty="0">
                <a:solidFill>
                  <a:srgbClr val="FF0000"/>
                </a:solidFill>
              </a:rPr>
              <a:t>		</a:t>
            </a:r>
            <a:r>
              <a:rPr lang="en-US" dirty="0">
                <a:solidFill>
                  <a:srgbClr val="800080"/>
                </a:solidFill>
              </a:rPr>
              <a:t>R</a:t>
            </a:r>
            <a:r>
              <a:rPr lang="en-US" baseline="-25000" dirty="0">
                <a:solidFill>
                  <a:srgbClr val="800080"/>
                </a:solidFill>
              </a:rPr>
              <a:t>on</a:t>
            </a:r>
            <a:r>
              <a:rPr lang="en-US" dirty="0">
                <a:solidFill>
                  <a:srgbClr val="800080"/>
                </a:solidFill>
              </a:rPr>
              <a:t> = non-zero Drain to Source resistance R</a:t>
            </a:r>
            <a:r>
              <a:rPr lang="en-US" baseline="-25000" dirty="0">
                <a:solidFill>
                  <a:srgbClr val="800080"/>
                </a:solidFill>
              </a:rPr>
              <a:t>DS</a:t>
            </a:r>
            <a:r>
              <a:rPr lang="en-US" dirty="0">
                <a:solidFill>
                  <a:srgbClr val="800080"/>
                </a:solidFill>
              </a:rPr>
              <a:t> when turned on...ideally 0Ω (~25Ω)</a:t>
            </a:r>
            <a:r>
              <a:rPr lang="en-US" dirty="0">
                <a:solidFill>
                  <a:srgbClr val="FF0000"/>
                </a:solidFill>
              </a:rPr>
              <a:t>  </a:t>
            </a:r>
          </a:p>
          <a:p>
            <a:pPr defTabSz="347472"/>
            <a:r>
              <a:rPr lang="en-US" dirty="0">
                <a:solidFill>
                  <a:srgbClr val="FF0000"/>
                </a:solidFill>
              </a:rPr>
              <a:t>		</a:t>
            </a:r>
            <a:r>
              <a:rPr lang="en-US" dirty="0" err="1">
                <a:solidFill>
                  <a:srgbClr val="FF0000"/>
                </a:solidFill>
              </a:rPr>
              <a:t>rf</a:t>
            </a:r>
            <a:r>
              <a:rPr lang="en-US" dirty="0">
                <a:solidFill>
                  <a:srgbClr val="FF0000"/>
                </a:solidFill>
              </a:rPr>
              <a:t> limitations: stray capacitance, at input: C</a:t>
            </a:r>
            <a:r>
              <a:rPr lang="en-US" baseline="-25000" dirty="0">
                <a:solidFill>
                  <a:srgbClr val="FF0000"/>
                </a:solidFill>
              </a:rPr>
              <a:t>GD</a:t>
            </a:r>
            <a:r>
              <a:rPr lang="en-US" dirty="0">
                <a:solidFill>
                  <a:srgbClr val="FF0000"/>
                </a:solidFill>
              </a:rPr>
              <a:t> &amp; C</a:t>
            </a:r>
            <a:r>
              <a:rPr lang="en-US" baseline="-25000" dirty="0">
                <a:solidFill>
                  <a:srgbClr val="FF0000"/>
                </a:solidFill>
              </a:rPr>
              <a:t>GS     </a:t>
            </a:r>
            <a:r>
              <a:rPr lang="en-US" dirty="0">
                <a:solidFill>
                  <a:srgbClr val="FF0000"/>
                </a:solidFill>
              </a:rPr>
              <a:t>&amp;   at output: C</a:t>
            </a:r>
            <a:r>
              <a:rPr lang="en-US" baseline="-25000" dirty="0">
                <a:solidFill>
                  <a:srgbClr val="FF0000"/>
                </a:solidFill>
              </a:rPr>
              <a:t>DG</a:t>
            </a:r>
            <a:r>
              <a:rPr lang="en-US" dirty="0">
                <a:solidFill>
                  <a:srgbClr val="FF0000"/>
                </a:solidFill>
              </a:rPr>
              <a:t> &amp; C</a:t>
            </a:r>
            <a:r>
              <a:rPr lang="en-US" baseline="-25000" dirty="0">
                <a:solidFill>
                  <a:srgbClr val="FF0000"/>
                </a:solidFill>
              </a:rPr>
              <a:t>DS </a:t>
            </a:r>
            <a:r>
              <a:rPr lang="en-US" dirty="0">
                <a:solidFill>
                  <a:srgbClr val="FF0000"/>
                </a:solidFill>
              </a:rPr>
              <a:t>	 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pixs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p265</a:t>
            </a:r>
            <a:r>
              <a:rPr lang="en-US" dirty="0">
                <a:solidFill>
                  <a:srgbClr val="FF0000"/>
                </a:solidFill>
              </a:rPr>
              <a:t>					</a:t>
            </a:r>
          </a:p>
          <a:p>
            <a:pPr algn="ctr" defTabSz="347472"/>
            <a:endParaRPr lang="en-US" dirty="0">
              <a:solidFill>
                <a:srgbClr val="FF0000"/>
              </a:solidFill>
            </a:endParaRPr>
          </a:p>
          <a:p>
            <a:pPr algn="ctr" defTabSz="347472"/>
            <a:endParaRPr lang="en-US" dirty="0">
              <a:solidFill>
                <a:srgbClr val="FF0000"/>
              </a:solidFill>
            </a:endParaRPr>
          </a:p>
          <a:p>
            <a:pPr algn="ctr" defTabSz="34747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527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63BE3-BAFA-9141-BF60-EB7F30CE4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52AD0-A251-F342-8FF6-BDFB98D97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03DDA0-2581-B746-9334-A449007F774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90000"/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53000"/>
                    </a14:imgEffect>
                    <a14:imgEffect>
                      <a14:brightnessContrast bright="21000" contrast="5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193970"/>
            <a:ext cx="9559637" cy="7169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268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3D01A-6425-3F43-8711-391F93924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E6E16-C417-F347-AD39-DB05940D8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AEA085-E992-3A4F-8C5D-1B395245F6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52000"/>
                    </a14:imgEffect>
                    <a14:imgEffect>
                      <a14:brightnessContrast bright="19000" contrast="68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8000" y="-163494"/>
            <a:ext cx="8128000" cy="6096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AE7D3D7-C2D5-2D44-B95A-EF7A09A49495}"/>
              </a:ext>
            </a:extLst>
          </p:cNvPr>
          <p:cNvSpPr txBox="1"/>
          <p:nvPr/>
        </p:nvSpPr>
        <p:spPr>
          <a:xfrm>
            <a:off x="221673" y="2604655"/>
            <a:ext cx="8589818" cy="7758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918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2329"/>
            <a:ext cx="9144000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SCHMITT TRIGGER and SAMPLE &amp; HOLD...the 2 most important analog chips			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OP AMP INNARDS													                </a:t>
            </a:r>
            <a:endParaRPr lang="en-US" dirty="0">
              <a:solidFill>
                <a:srgbClr val="948A54"/>
              </a:solidFill>
            </a:endParaRPr>
          </a:p>
          <a:p>
            <a:r>
              <a:rPr lang="en-US" dirty="0">
                <a:solidFill>
                  <a:srgbClr val="948A54"/>
                </a:solidFill>
              </a:rPr>
              <a:t>	diff amps, current mirrors, push pull emitter followers						     pix p232</a:t>
            </a:r>
          </a:p>
          <a:p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>
                <a:solidFill>
                  <a:srgbClr val="800080"/>
                </a:solidFill>
              </a:rPr>
              <a:t>often with open-collector outputs...you </a:t>
            </a:r>
            <a:r>
              <a:rPr lang="en-US" dirty="0">
                <a:solidFill>
                  <a:srgbClr val="FF0000"/>
                </a:solidFill>
              </a:rPr>
              <a:t>select it externally with pull-up resistor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SCHMITT TRIGGER													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schematic p235</a:t>
            </a:r>
          </a:p>
          <a:p>
            <a:r>
              <a:rPr lang="en-US" dirty="0">
                <a:solidFill>
                  <a:srgbClr val="008000"/>
                </a:solidFill>
              </a:rPr>
              <a:t>	threshold</a:t>
            </a:r>
            <a:r>
              <a:rPr lang="en-US" dirty="0">
                <a:solidFill>
                  <a:srgbClr val="800080"/>
                </a:solidFill>
              </a:rPr>
              <a:t> to go “on” is higher than to go “off” = hysteresis </a:t>
            </a:r>
          </a:p>
          <a:p>
            <a:r>
              <a:rPr lang="en-US" dirty="0">
                <a:solidFill>
                  <a:srgbClr val="800080"/>
                </a:solidFill>
              </a:rPr>
              <a:t>		i.e. a </a:t>
            </a:r>
            <a:r>
              <a:rPr lang="en-US" dirty="0">
                <a:solidFill>
                  <a:srgbClr val="008000"/>
                </a:solidFill>
              </a:rPr>
              <a:t>discriminator													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LF311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rgbClr val="800080"/>
                </a:solidFill>
              </a:rPr>
              <a:t>	= fast op amp with </a:t>
            </a:r>
            <a:r>
              <a:rPr lang="en-US" dirty="0">
                <a:solidFill>
                  <a:srgbClr val="FF0000"/>
                </a:solidFill>
              </a:rPr>
              <a:t>positive feedback						         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2 threshold diagram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SAMPLE &amp; HOLD</a:t>
            </a:r>
          </a:p>
          <a:p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>
                <a:solidFill>
                  <a:srgbClr val="800080"/>
                </a:solidFill>
              </a:rPr>
              <a:t>samples a voltage, stores it, let’s it be digitized</a:t>
            </a:r>
          </a:p>
          <a:p>
            <a:r>
              <a:rPr lang="en-US" dirty="0">
                <a:solidFill>
                  <a:srgbClr val="800080"/>
                </a:solidFill>
              </a:rPr>
              <a:t>	¼ pc least count...</a:t>
            </a:r>
            <a:r>
              <a:rPr lang="en-US" dirty="0" err="1">
                <a:solidFill>
                  <a:srgbClr val="800080"/>
                </a:solidFill>
              </a:rPr>
              <a:t>4x</a:t>
            </a:r>
            <a:r>
              <a:rPr lang="en-US" dirty="0">
                <a:solidFill>
                  <a:srgbClr val="800080"/>
                </a:solidFill>
              </a:rPr>
              <a:t> stray capacitance + charge injection  </a:t>
            </a:r>
          </a:p>
          <a:p>
            <a:endParaRPr lang="en-US" dirty="0">
              <a:solidFill>
                <a:srgbClr val="800080"/>
              </a:solidFill>
            </a:endParaRPr>
          </a:p>
          <a:p>
            <a:r>
              <a:rPr lang="en-US" dirty="0" err="1">
                <a:solidFill>
                  <a:srgbClr val="800080"/>
                </a:solidFill>
              </a:rPr>
              <a:t>S&amp;H</a:t>
            </a:r>
            <a:r>
              <a:rPr lang="en-US" dirty="0">
                <a:solidFill>
                  <a:srgbClr val="800080"/>
                </a:solidFill>
              </a:rPr>
              <a:t> natural figures of merit:</a:t>
            </a:r>
          </a:p>
          <a:p>
            <a:r>
              <a:rPr lang="en-US" dirty="0">
                <a:solidFill>
                  <a:srgbClr val="800080"/>
                </a:solidFill>
              </a:rPr>
              <a:t>	acquisition time...how long to charge up sampling capacitor? </a:t>
            </a:r>
          </a:p>
          <a:p>
            <a:r>
              <a:rPr lang="en-US" dirty="0">
                <a:solidFill>
                  <a:srgbClr val="800080"/>
                </a:solidFill>
              </a:rPr>
              <a:t>		determines S&amp;H speed (~</a:t>
            </a:r>
            <a:r>
              <a:rPr lang="en-US" dirty="0" err="1">
                <a:solidFill>
                  <a:srgbClr val="800080"/>
                </a:solidFill>
                <a:latin typeface="Symbol" charset="2"/>
                <a:cs typeface="Symbol" charset="2"/>
              </a:rPr>
              <a:t>m</a:t>
            </a:r>
            <a:r>
              <a:rPr lang="en-US" dirty="0" err="1">
                <a:solidFill>
                  <a:srgbClr val="800080"/>
                </a:solidFill>
              </a:rPr>
              <a:t>sec</a:t>
            </a:r>
            <a:r>
              <a:rPr lang="en-US" dirty="0">
                <a:solidFill>
                  <a:srgbClr val="800080"/>
                </a:solidFill>
              </a:rPr>
              <a:t>) </a:t>
            </a:r>
          </a:p>
          <a:p>
            <a:r>
              <a:rPr lang="en-US" dirty="0">
                <a:solidFill>
                  <a:srgbClr val="800080"/>
                </a:solidFill>
              </a:rPr>
              <a:t>	droop rate...how fast does the charge on the capacitor leak off?</a:t>
            </a:r>
          </a:p>
          <a:p>
            <a:endParaRPr lang="en-US" dirty="0">
              <a:solidFill>
                <a:srgbClr val="800080"/>
              </a:solidFill>
            </a:endParaRPr>
          </a:p>
          <a:p>
            <a:r>
              <a:rPr lang="en-US" dirty="0">
                <a:solidFill>
                  <a:srgbClr val="800080"/>
                </a:solidFill>
              </a:rPr>
              <a:t>FET Defects and Limitations</a:t>
            </a:r>
          </a:p>
          <a:p>
            <a:r>
              <a:rPr lang="en-US" dirty="0">
                <a:solidFill>
                  <a:srgbClr val="800080"/>
                </a:solidFill>
              </a:rPr>
              <a:t>	charge injection = each time switch on or off, ~</a:t>
            </a:r>
            <a:r>
              <a:rPr lang="en-US" dirty="0" err="1">
                <a:solidFill>
                  <a:srgbClr val="800080"/>
                </a:solidFill>
              </a:rPr>
              <a:t>60p</a:t>
            </a:r>
            <a:r>
              <a:rPr lang="en-US" dirty="0" err="1">
                <a:solidFill>
                  <a:srgbClr val="FF0000"/>
                </a:solidFill>
              </a:rPr>
              <a:t>C</a:t>
            </a:r>
            <a:r>
              <a:rPr lang="en-US" dirty="0">
                <a:solidFill>
                  <a:srgbClr val="800080"/>
                </a:solidFill>
              </a:rPr>
              <a:t> of charge spit out to drain	  </a:t>
            </a:r>
            <a:r>
              <a:rPr lang="en-US" dirty="0">
                <a:solidFill>
                  <a:srgbClr val="948A54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>
                <a:solidFill>
                  <a:srgbClr val="948A54"/>
                </a:solidFill>
              </a:rPr>
              <a:t>oulombs)</a:t>
            </a:r>
            <a:endParaRPr lang="en-US" dirty="0"/>
          </a:p>
          <a:p>
            <a:endParaRPr lang="en-US" dirty="0">
              <a:solidFill>
                <a:srgbClr val="80008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LEDs</a:t>
            </a:r>
            <a:r>
              <a:rPr lang="en-US" dirty="0">
                <a:solidFill>
                  <a:srgbClr val="800080"/>
                </a:solidFill>
              </a:rPr>
              <a:t>...Si, GaAs, </a:t>
            </a:r>
            <a:r>
              <a:rPr lang="en-US" dirty="0" err="1">
                <a:solidFill>
                  <a:srgbClr val="800080"/>
                </a:solidFill>
              </a:rPr>
              <a:t>GaInPh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71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318" y="74264"/>
            <a:ext cx="863140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/>
                <a:cs typeface="Arial"/>
              </a:rPr>
              <a:t>Mon, Mar 16, “must” skim H&amp;H 281-341, focus on L13 &amp; 14 &amp; your Arduino: 		  </a:t>
            </a:r>
            <a:br>
              <a:rPr lang="en-US" dirty="0">
                <a:solidFill>
                  <a:srgbClr val="008000"/>
                </a:solidFill>
                <a:latin typeface="Arial"/>
                <a:cs typeface="Arial"/>
              </a:rPr>
            </a:br>
            <a:r>
              <a:rPr lang="en-US" dirty="0">
                <a:solidFill>
                  <a:srgbClr val="008000"/>
                </a:solidFill>
                <a:latin typeface="Arial"/>
                <a:cs typeface="Arial"/>
              </a:rPr>
              <a:t>	Digital Electronics: gates, binary logic with NANDs, Flip Flops…logic probes.</a:t>
            </a:r>
            <a:endParaRPr lang="en-US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US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During Spring Break...</a:t>
            </a:r>
            <a:r>
              <a:rPr lang="en-US" dirty="0">
                <a:latin typeface="Arial"/>
                <a:cs typeface="Arial"/>
              </a:rPr>
              <a:t> </a:t>
            </a:r>
          </a:p>
          <a:p>
            <a:r>
              <a:rPr lang="en-US" dirty="0">
                <a:latin typeface="Arial"/>
                <a:cs typeface="Arial"/>
              </a:rPr>
              <a:t>	Prepare for Labs 13-1, 2, 4, 5, </a:t>
            </a:r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but no TTL</a:t>
            </a:r>
            <a:r>
              <a:rPr lang="en-US" dirty="0">
                <a:latin typeface="Arial"/>
                <a:cs typeface="Arial"/>
              </a:rPr>
              <a:t>; Labs 14-1, 2, 5-b</a:t>
            </a:r>
          </a:p>
          <a:p>
            <a:r>
              <a:rPr lang="en-US" dirty="0">
                <a:latin typeface="Arial"/>
                <a:cs typeface="Arial"/>
              </a:rPr>
              <a:t> </a:t>
            </a:r>
          </a:p>
          <a:p>
            <a:r>
              <a:rPr lang="en-US" dirty="0">
                <a:latin typeface="Arial"/>
                <a:cs typeface="Arial"/>
              </a:rPr>
              <a:t>	Take your Arduino microprocessor &amp; cable home: </a:t>
            </a:r>
            <a:r>
              <a:rPr lang="en-US" dirty="0">
                <a:solidFill>
                  <a:srgbClr val="008000"/>
                </a:solidFill>
                <a:latin typeface="Arial"/>
                <a:cs typeface="Arial"/>
              </a:rPr>
              <a:t>you must </a:t>
            </a:r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bring your laptop 		with Arduino to lab.</a:t>
            </a:r>
            <a:endParaRPr lang="en-US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	Read Eric Hazen’s page for the minimal C you must know:  </a:t>
            </a:r>
          </a:p>
          <a:p>
            <a:endParaRPr lang="en-US" u="sng" dirty="0">
              <a:latin typeface="Arial"/>
              <a:cs typeface="Arial"/>
              <a:hlinkClick r:id="rId3"/>
            </a:endParaRPr>
          </a:p>
          <a:p>
            <a:r>
              <a:rPr lang="en-US" u="sng" dirty="0">
                <a:latin typeface="Arial"/>
                <a:cs typeface="Arial"/>
                <a:hlinkClick r:id="rId3"/>
              </a:rPr>
              <a:t>https://docs.google.com/document/d/1dNcLgDqVa4kXvEaW8MCvMPSsF3m3jEKtGxN8k60e8-o/edit</a:t>
            </a:r>
            <a:endParaRPr lang="en-US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 </a:t>
            </a:r>
          </a:p>
          <a:p>
            <a:r>
              <a:rPr lang="en-US" dirty="0">
                <a:latin typeface="Arial"/>
                <a:cs typeface="Arial"/>
              </a:rPr>
              <a:t>	Follow Dan </a:t>
            </a:r>
            <a:r>
              <a:rPr lang="en-US" dirty="0" err="1">
                <a:latin typeface="Arial"/>
                <a:cs typeface="Arial"/>
              </a:rPr>
              <a:t>Gastler’s</a:t>
            </a:r>
            <a:r>
              <a:rPr lang="en-US" dirty="0">
                <a:latin typeface="Arial"/>
                <a:cs typeface="Arial"/>
              </a:rPr>
              <a:t> “Crash Course in C” lecture slides:</a:t>
            </a: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u="sng" dirty="0">
                <a:latin typeface="Arial"/>
                <a:cs typeface="Arial"/>
                <a:hlinkClick r:id="rId4"/>
              </a:rPr>
              <a:t>https://docs.google.com/presentation/d/18sV6cQqeDFwiH5KBWFixevLTHqkzHcVgzM-WMMHFghs/edit?usp=sharing</a:t>
            </a:r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	</a:t>
            </a:r>
            <a:r>
              <a:rPr lang="en-US" dirty="0"/>
              <a:t>Download </a:t>
            </a:r>
            <a:r>
              <a:rPr lang="en-US" dirty="0" err="1"/>
              <a:t>Arduino</a:t>
            </a:r>
            <a:r>
              <a:rPr lang="en-US" dirty="0"/>
              <a:t> software to your laptop; do the “blink” tutorial at </a:t>
            </a:r>
          </a:p>
          <a:p>
            <a:r>
              <a:rPr lang="en-US" dirty="0">
                <a:solidFill>
                  <a:srgbClr val="0000FF"/>
                </a:solidFill>
                <a:hlinkClick r:id="rId5"/>
              </a:rPr>
              <a:t>http://arduino.cc/en/Tutorial/Foundations</a:t>
            </a:r>
            <a:endParaRPr lang="en-US" dirty="0">
              <a:solidFill>
                <a:srgbClr val="0000FF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Prepare for 45 min analog written exam (it’ll be easy) during that session, at 10:10</a:t>
            </a:r>
          </a:p>
          <a:p>
            <a:r>
              <a:rPr lang="en-US" dirty="0">
                <a:solidFill>
                  <a:srgbClr val="FF0000"/>
                </a:solidFill>
              </a:rPr>
              <a:t>	(11am if a class conflict at that time. )</a:t>
            </a:r>
          </a:p>
        </p:txBody>
      </p:sp>
    </p:spTree>
    <p:extLst>
      <p:ext uri="{BB962C8B-B14F-4D97-AF65-F5344CB8AC3E}">
        <p14:creationId xmlns:p14="http://schemas.microsoft.com/office/powerpoint/2010/main" val="1570475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20967</TotalTime>
  <Words>1285</Words>
  <Application>Microsoft Macintosh PowerPoint</Application>
  <PresentationFormat>On-screen Show (4:3)</PresentationFormat>
  <Paragraphs>89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Symbol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Boston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 Sulak</dc:creator>
  <cp:lastModifiedBy>Microsoft Office User</cp:lastModifiedBy>
  <cp:revision>894</cp:revision>
  <dcterms:created xsi:type="dcterms:W3CDTF">2012-09-20T18:59:08Z</dcterms:created>
  <dcterms:modified xsi:type="dcterms:W3CDTF">2020-03-02T22:39:58Z</dcterms:modified>
</cp:coreProperties>
</file>