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4"/>
  </p:notesMasterIdLst>
  <p:sldIdLst>
    <p:sldId id="256" r:id="rId2"/>
    <p:sldId id="257" r:id="rId3"/>
    <p:sldId id="259" r:id="rId4"/>
    <p:sldId id="267" r:id="rId5"/>
    <p:sldId id="268" r:id="rId6"/>
    <p:sldId id="269" r:id="rId7"/>
    <p:sldId id="270" r:id="rId8"/>
    <p:sldId id="260" r:id="rId9"/>
    <p:sldId id="263" r:id="rId10"/>
    <p:sldId id="265" r:id="rId11"/>
    <p:sldId id="271" r:id="rId12"/>
    <p:sldId id="272" r:id="rId13"/>
  </p:sldIdLst>
  <p:sldSz cx="9144000" cy="6858000" type="screen4x3"/>
  <p:notesSz cx="7061200" cy="93392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4683" autoAdjust="0"/>
  </p:normalViewPr>
  <p:slideViewPr>
    <p:cSldViewPr>
      <p:cViewPr varScale="1">
        <p:scale>
          <a:sx n="107" d="100"/>
          <a:sy n="107" d="100"/>
        </p:scale>
        <p:origin x="-9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9853" cy="4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17" tIns="46858" rIns="93717" bIns="4685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9713" y="0"/>
            <a:ext cx="3059853" cy="4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17" tIns="46858" rIns="93717" bIns="4685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325D3B1-FD6D-4CB2-AF60-521C1AEC7AF2}" type="datetimeFigureOut">
              <a:rPr lang="zh-TW" altLang="en-US"/>
              <a:pPr>
                <a:defRPr/>
              </a:pPr>
              <a:t>2009/4/30</a:t>
            </a:fld>
            <a:endParaRPr lang="en-US" altLang="zh-TW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700088"/>
            <a:ext cx="4670425" cy="3502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6120" y="4436150"/>
            <a:ext cx="5648960" cy="420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17" tIns="46858" rIns="93717" bIns="468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679"/>
            <a:ext cx="3059853" cy="4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17" tIns="46858" rIns="93717" bIns="4685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9713" y="8870679"/>
            <a:ext cx="3059853" cy="4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17" tIns="46858" rIns="93717" bIns="4685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D91F799-418D-43F3-A6CB-97B4A31A07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8B4B4-8D09-48A8-8C10-EE0C9615EA0A}" type="datetimeFigureOut">
              <a:rPr lang="en-US" altLang="zh-TW"/>
              <a:pPr>
                <a:defRPr/>
              </a:pPr>
              <a:t>4/30/2009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9F12B-7BED-4418-876E-B5A96C733A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5D1F8-AAFD-423F-B822-B79DB44A2C0D}" type="datetimeFigureOut">
              <a:rPr lang="en-US" altLang="zh-TW"/>
              <a:pPr>
                <a:defRPr/>
              </a:pPr>
              <a:t>4/30/2009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BC215-0CEF-48CD-8A83-5E5365A3A9C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AB59B-1114-4CC3-89A0-6043BD055FBA}" type="datetimeFigureOut">
              <a:rPr lang="en-US" altLang="zh-TW"/>
              <a:pPr>
                <a:defRPr/>
              </a:pPr>
              <a:t>4/30/2009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AC41A-A144-4BC1-86A3-0A9702DAE3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00730-CAD7-4AC8-9CBE-57B6AEA09F9D}" type="datetimeFigureOut">
              <a:rPr lang="en-US" altLang="zh-TW"/>
              <a:pPr>
                <a:defRPr/>
              </a:pPr>
              <a:t>4/30/2009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0C5E6-1A8D-4659-9181-5A34B8D549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EF61F-7868-4BEF-8975-93052C4D321C}" type="datetimeFigureOut">
              <a:rPr lang="en-US" altLang="zh-TW"/>
              <a:pPr>
                <a:defRPr/>
              </a:pPr>
              <a:t>4/30/2009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420B2-4DBF-419A-8765-95515D89297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63D57-F3C3-4BDF-8C81-36125690361F}" type="datetimeFigureOut">
              <a:rPr lang="en-US" altLang="zh-TW"/>
              <a:pPr>
                <a:defRPr/>
              </a:pPr>
              <a:t>4/30/2009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760ED-912C-42C8-9C85-90856DD4232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3B454-EE43-444E-9839-866E5289FCAC}" type="datetimeFigureOut">
              <a:rPr lang="en-US" altLang="zh-TW"/>
              <a:pPr>
                <a:defRPr/>
              </a:pPr>
              <a:t>4/30/2009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5B650-2E81-4AD8-8A76-6B816A55DE4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1486A-C53C-4D03-A717-53143FE1B974}" type="datetimeFigureOut">
              <a:rPr lang="en-US" altLang="zh-TW"/>
              <a:pPr>
                <a:defRPr/>
              </a:pPr>
              <a:t>4/30/2009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8F0ED-E806-476B-A633-2508DD61505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DDEC7-EA8B-418D-9237-60AD6CD5AF29}" type="datetimeFigureOut">
              <a:rPr lang="en-US" altLang="zh-TW"/>
              <a:pPr>
                <a:defRPr/>
              </a:pPr>
              <a:t>4/30/2009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4D741-FA21-4193-AA84-175A1893417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3C2A8-3827-459F-81CE-91D8F22B7D81}" type="datetimeFigureOut">
              <a:rPr lang="en-US" altLang="zh-TW"/>
              <a:pPr>
                <a:defRPr/>
              </a:pPr>
              <a:t>4/30/2009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C026A-3088-4CCE-966A-8DAD69AC3A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C721C-99BF-422D-9C3A-6696ACE8A6DA}" type="datetimeFigureOut">
              <a:rPr lang="en-US" altLang="zh-TW"/>
              <a:pPr>
                <a:defRPr/>
              </a:pPr>
              <a:t>4/30/2009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B38D5-202B-4259-ADC2-86053894325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4BA98-A66A-43B7-A85D-9CB4F6F91F86}" type="datetimeFigureOut">
              <a:rPr lang="en-US" altLang="zh-TW"/>
              <a:pPr>
                <a:defRPr/>
              </a:pPr>
              <a:t>4/30/2009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BA857-0B56-4A81-9A48-0714A24193E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4BA549F-8874-436D-9CB2-07F9F28B2B18}" type="datetimeFigureOut">
              <a:rPr lang="en-US" altLang="zh-TW"/>
              <a:pPr>
                <a:defRPr/>
              </a:pPr>
              <a:t>4/30/2009</a:t>
            </a:fld>
            <a:endParaRPr lang="en-US" altLang="zh-TW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2FF238F-6C0C-4D9B-A858-3E4603940C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TW" sz="4000" dirty="0" smtClean="0"/>
              <a:t>Organic Semiconductors: Electronic Properties and </a:t>
            </a:r>
            <a:r>
              <a:rPr lang="en-US" altLang="zh-TW" sz="4000" dirty="0" smtClean="0"/>
              <a:t>O</a:t>
            </a:r>
            <a:r>
              <a:rPr lang="en-US" altLang="zh-TW" sz="4000" dirty="0" smtClean="0"/>
              <a:t>ptoelectronic Applications</a:t>
            </a:r>
            <a:endParaRPr lang="en-US" altLang="zh-TW" sz="4000" dirty="0" smtClean="0"/>
          </a:p>
        </p:txBody>
      </p:sp>
      <p:sp>
        <p:nvSpPr>
          <p:cNvPr id="15362" name="Subtitle 2"/>
          <p:cNvSpPr>
            <a:spLocks noGrp="1"/>
          </p:cNvSpPr>
          <p:nvPr>
            <p:ph type="subTitle" idx="4294967295"/>
          </p:nvPr>
        </p:nvSpPr>
        <p:spPr>
          <a:xfrm>
            <a:off x="2362200" y="4648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zh-TW" sz="2400" smtClean="0">
                <a:solidFill>
                  <a:srgbClr val="898989"/>
                </a:solidFill>
              </a:rPr>
              <a:t>Hsiang-Han Tseng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/>
              <a:t>Examples</a:t>
            </a:r>
            <a:endParaRPr lang="en-US" altLang="zh-TW" smtClean="0"/>
          </a:p>
        </p:txBody>
      </p:sp>
      <p:sp>
        <p:nvSpPr>
          <p:cNvPr id="33794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5715000" cy="2468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000" smtClean="0"/>
              <a:t> 	Bulk heterojunction of CuPc/C</a:t>
            </a:r>
            <a:r>
              <a:rPr lang="en-US" altLang="zh-TW" sz="2000" baseline="-25000" smtClean="0"/>
              <a:t>60</a:t>
            </a:r>
            <a:r>
              <a:rPr lang="en-US" altLang="zh-TW" sz="2000" smtClean="0"/>
              <a:t> – the electronegative C60 functions as a good acceptor</a:t>
            </a:r>
            <a:r>
              <a:rPr lang="en-US" altLang="zh-TW" sz="2400" smtClean="0"/>
              <a:t>  </a:t>
            </a:r>
          </a:p>
          <a:p>
            <a:pPr eaLnBrk="1" hangingPunct="1">
              <a:buFontTx/>
              <a:buNone/>
            </a:pPr>
            <a:r>
              <a:rPr lang="en-US" altLang="zh-TW" sz="2400" smtClean="0"/>
              <a:t>	 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0"/>
            <a:ext cx="4922838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1828800" y="3810000"/>
            <a:ext cx="415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altLang="zh-TW"/>
              <a:t>Y. Fang et al ,Nano.2,5 1002-32 (2008)</a:t>
            </a: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447800"/>
            <a:ext cx="23352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6324600" y="4267200"/>
            <a:ext cx="2819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S. Heutz et al, </a:t>
            </a:r>
          </a:p>
          <a:p>
            <a:r>
              <a:rPr lang="en-US" altLang="zh-TW"/>
              <a:t>Sol. Energy. Mat. &amp;Sol. Cells 83 (2004) 229–245</a:t>
            </a:r>
            <a:endParaRPr lang="zh-TW" altLang="en-US"/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876800"/>
            <a:ext cx="40386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2438400" y="6324600"/>
            <a:ext cx="476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Z. Liu et al, Adv. Mater. 2008, 20, 3924–3930</a:t>
            </a:r>
            <a:endParaRPr lang="zh-TW" altLang="en-US"/>
          </a:p>
        </p:txBody>
      </p:sp>
      <p:sp>
        <p:nvSpPr>
          <p:cNvPr id="33802" name="Content Placeholder 2"/>
          <p:cNvSpPr>
            <a:spLocks/>
          </p:cNvSpPr>
          <p:nvPr/>
        </p:nvSpPr>
        <p:spPr bwMode="auto">
          <a:xfrm>
            <a:off x="457200" y="4191000"/>
            <a:ext cx="57150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TW" sz="2000"/>
              <a:t> 	Other carbon allotropies e.g. carbon nanotubes and graphene have been utilized </a:t>
            </a:r>
            <a:endParaRPr lang="en-US" altLang="zh-TW" sz="2400"/>
          </a:p>
          <a:p>
            <a:pPr marL="342900" indent="-342900">
              <a:spcBef>
                <a:spcPct val="20000"/>
              </a:spcBef>
            </a:pPr>
            <a:r>
              <a:rPr lang="en-US" altLang="zh-TW" sz="2400"/>
              <a:t>	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/>
              <a:t>Conclusion 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400" smtClean="0"/>
              <a:t>Low production cost, easy and straightforward fabrication make organic semiconductors as a good candidate for electronic and optoelectronic applications </a:t>
            </a:r>
          </a:p>
          <a:p>
            <a:pPr eaLnBrk="1" hangingPunct="1"/>
            <a:r>
              <a:rPr lang="en-US" altLang="zh-TW" sz="2400" smtClean="0"/>
              <a:t>Problems need to be solved – Lifetime, degradation, ability to absorb more sunlight</a:t>
            </a:r>
            <a:r>
              <a:rPr lang="en-US" altLang="zh-TW" sz="2600" smtClean="0"/>
              <a:t>  </a:t>
            </a:r>
          </a:p>
          <a:p>
            <a:pPr eaLnBrk="1" hangingPunct="1">
              <a:buFontTx/>
              <a:buNone/>
            </a:pPr>
            <a:endParaRPr lang="en-US" altLang="zh-TW" sz="2600" smtClean="0"/>
          </a:p>
          <a:p>
            <a:pPr eaLnBrk="1" hangingPunct="1">
              <a:buFontTx/>
              <a:buNone/>
            </a:pPr>
            <a:endParaRPr lang="en-US" altLang="zh-TW" sz="2600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038600"/>
            <a:ext cx="20494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733800"/>
            <a:ext cx="381000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3200400"/>
            <a:ext cx="5562600" cy="1600200"/>
          </a:xfrm>
        </p:spPr>
        <p:txBody>
          <a:bodyPr/>
          <a:lstStyle/>
          <a:p>
            <a:r>
              <a:rPr lang="en-US" altLang="zh-TW" sz="2400" smtClean="0"/>
              <a:t>Thank you for your attention.</a:t>
            </a:r>
            <a:r>
              <a:rPr lang="en-US" altLang="zh-TW" smtClean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/>
              <a:t>Overview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2700" smtClean="0"/>
              <a:t>Organic Semiconductors </a:t>
            </a:r>
          </a:p>
          <a:p>
            <a:pPr eaLnBrk="1" hangingPunct="1"/>
            <a:r>
              <a:rPr lang="en-US" altLang="zh-TW" sz="2700" smtClean="0"/>
              <a:t>Electronic Properties  </a:t>
            </a:r>
          </a:p>
          <a:p>
            <a:pPr eaLnBrk="1" hangingPunct="1"/>
            <a:r>
              <a:rPr lang="en-US" altLang="zh-TW" sz="2700" smtClean="0"/>
              <a:t>Fundamentals of Organic PV Cells </a:t>
            </a:r>
          </a:p>
          <a:p>
            <a:pPr eaLnBrk="1" hangingPunct="1"/>
            <a:r>
              <a:rPr lang="en-US" altLang="zh-TW" sz="2700" smtClean="0"/>
              <a:t>Examples</a:t>
            </a:r>
            <a:r>
              <a:rPr lang="en-US" altLang="zh-TW" sz="280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/>
              <a:t>Organic Semiconductors 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2400" smtClean="0"/>
              <a:t>Characteristics: highly conjugated system, such as aromatic, or conjugated </a:t>
            </a:r>
            <a:r>
              <a:rPr lang="en-US" altLang="zh-TW" sz="2400" smtClean="0">
                <a:ea typeface="Batang" pitchFamily="18" charset="-127"/>
              </a:rPr>
              <a:t>π</a:t>
            </a:r>
            <a:r>
              <a:rPr lang="en-US" altLang="zh-TW" sz="2400" smtClean="0"/>
              <a:t> bonds  </a:t>
            </a:r>
          </a:p>
          <a:p>
            <a:pPr eaLnBrk="1" hangingPunct="1"/>
            <a:r>
              <a:rPr lang="en-US" altLang="zh-TW" sz="2400" smtClean="0"/>
              <a:t>Categories: according to their molecular weight, they can be classified as 1. small molecules or 2. polymers</a:t>
            </a:r>
          </a:p>
          <a:p>
            <a:pPr eaLnBrk="1" hangingPunct="1"/>
            <a:endParaRPr lang="en-US" altLang="zh-TW" sz="2400" smtClean="0"/>
          </a:p>
          <a:p>
            <a:pPr eaLnBrk="1" hangingPunct="1"/>
            <a:endParaRPr lang="en-US" altLang="zh-TW" smtClean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267200"/>
            <a:ext cx="1371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724400"/>
            <a:ext cx="12954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4876800"/>
            <a:ext cx="19812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046538"/>
            <a:ext cx="18288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Content Placeholder 2"/>
          <p:cNvSpPr>
            <a:spLocks/>
          </p:cNvSpPr>
          <p:nvPr/>
        </p:nvSpPr>
        <p:spPr bwMode="auto">
          <a:xfrm>
            <a:off x="1371600" y="5791200"/>
            <a:ext cx="190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TW"/>
              <a:t>Small molecules</a:t>
            </a:r>
            <a:r>
              <a:rPr lang="en-US" altLang="zh-TW" sz="2800"/>
              <a:t> </a:t>
            </a:r>
          </a:p>
        </p:txBody>
      </p:sp>
      <p:sp>
        <p:nvSpPr>
          <p:cNvPr id="19464" name="Content Placeholder 2"/>
          <p:cNvSpPr>
            <a:spLocks/>
          </p:cNvSpPr>
          <p:nvPr/>
        </p:nvSpPr>
        <p:spPr bwMode="auto">
          <a:xfrm>
            <a:off x="5715000" y="55626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TW"/>
              <a:t>Polymers </a:t>
            </a:r>
            <a:r>
              <a:rPr lang="en-US" altLang="zh-TW" sz="28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/>
              <a:t>Small Molecules  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TW" sz="2400" smtClean="0"/>
              <a:t>Examples: phthalocyanines (Pcs) and PTCDA.</a:t>
            </a:r>
          </a:p>
          <a:p>
            <a:pPr eaLnBrk="1" hangingPunct="1"/>
            <a:r>
              <a:rPr lang="en-US" altLang="zh-TW" sz="2400" smtClean="0"/>
              <a:t>In thin films, they form molecular crystals, and exhibit unique properties different from inorganic semiconductors, e.g. transport properties.   </a:t>
            </a:r>
          </a:p>
          <a:p>
            <a:pPr eaLnBrk="1" hangingPunct="1">
              <a:buFontTx/>
              <a:buNone/>
            </a:pPr>
            <a:r>
              <a:rPr lang="en-US" altLang="zh-TW" sz="2400" smtClean="0"/>
              <a:t>	</a:t>
            </a:r>
          </a:p>
          <a:p>
            <a:pPr eaLnBrk="1" hangingPunct="1"/>
            <a:endParaRPr lang="en-US" altLang="zh-TW" sz="2400" smtClean="0"/>
          </a:p>
          <a:p>
            <a:pPr eaLnBrk="1" hangingPunct="1"/>
            <a:endParaRPr lang="en-US" altLang="zh-TW" sz="2400" smtClean="0"/>
          </a:p>
          <a:p>
            <a:pPr eaLnBrk="1" hangingPunct="1">
              <a:buFontTx/>
              <a:buNone/>
            </a:pPr>
            <a:r>
              <a:rPr lang="en-US" altLang="zh-TW" smtClean="0"/>
              <a:t> </a:t>
            </a:r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81400"/>
            <a:ext cx="2667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505200"/>
            <a:ext cx="365760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Content Placeholder 2"/>
          <p:cNvSpPr>
            <a:spLocks/>
          </p:cNvSpPr>
          <p:nvPr/>
        </p:nvSpPr>
        <p:spPr bwMode="auto">
          <a:xfrm>
            <a:off x="1371600" y="5791200"/>
            <a:ext cx="662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TW" sz="1700"/>
              <a:t>S. Yim et al J. Appl. Phys., Vol. 91, No. 6, 3632, (2002)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/>
              <a:t>Electronic Structure and Properties</a:t>
            </a:r>
            <a:r>
              <a:rPr lang="en-US" altLang="zh-TW" sz="2800" smtClean="0"/>
              <a:t> </a:t>
            </a:r>
            <a:r>
              <a:rPr lang="en-US" altLang="zh-TW" smtClean="0"/>
              <a:t> 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altLang="zh-TW" sz="2400" smtClean="0"/>
              <a:t>Localisation </a:t>
            </a:r>
          </a:p>
          <a:p>
            <a:pPr eaLnBrk="1" hangingPunct="1">
              <a:buFontTx/>
              <a:buNone/>
            </a:pPr>
            <a:r>
              <a:rPr lang="en-US" altLang="zh-TW" sz="2400" smtClean="0"/>
              <a:t>	</a:t>
            </a:r>
            <a:r>
              <a:rPr lang="en-US" altLang="zh-TW" sz="2200" smtClean="0"/>
              <a:t>– Inorganic: highly delocalised Bloch states moving in energy band </a:t>
            </a:r>
          </a:p>
          <a:p>
            <a:pPr eaLnBrk="1" hangingPunct="1">
              <a:buFontTx/>
              <a:buNone/>
            </a:pPr>
            <a:r>
              <a:rPr lang="en-US" altLang="zh-TW" sz="2200" smtClean="0"/>
              <a:t>	– Organic: highly localised states on individual polymer chains or molecules</a:t>
            </a:r>
          </a:p>
          <a:p>
            <a:pPr eaLnBrk="1" hangingPunct="1"/>
            <a:r>
              <a:rPr lang="en-US" altLang="zh-TW" sz="2400" smtClean="0"/>
              <a:t>Exciton </a:t>
            </a:r>
          </a:p>
          <a:p>
            <a:pPr eaLnBrk="1" hangingPunct="1">
              <a:buFontTx/>
              <a:buNone/>
            </a:pPr>
            <a:r>
              <a:rPr lang="en-US" altLang="zh-TW" sz="2200" smtClean="0"/>
              <a:t>	– Inorganic: Wannier </a:t>
            </a:r>
          </a:p>
          <a:p>
            <a:pPr eaLnBrk="1" hangingPunct="1">
              <a:buFontTx/>
              <a:buNone/>
            </a:pPr>
            <a:r>
              <a:rPr lang="en-US" altLang="zh-TW" sz="2200" smtClean="0"/>
              <a:t>	– Organic: Frankel</a:t>
            </a:r>
            <a:r>
              <a:rPr lang="en-US" altLang="zh-TW" sz="2400" smtClean="0"/>
              <a:t>  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267200"/>
            <a:ext cx="49530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Content Placeholder 2"/>
          <p:cNvSpPr>
            <a:spLocks/>
          </p:cNvSpPr>
          <p:nvPr/>
        </p:nvSpPr>
        <p:spPr bwMode="auto">
          <a:xfrm>
            <a:off x="5257800" y="5638800"/>
            <a:ext cx="190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TW"/>
              <a:t>Charge-Transfer</a:t>
            </a:r>
            <a:r>
              <a:rPr lang="en-US" altLang="zh-TW" sz="2800"/>
              <a:t> </a:t>
            </a:r>
          </a:p>
        </p:txBody>
      </p:sp>
      <p:sp>
        <p:nvSpPr>
          <p:cNvPr id="23557" name="Content Placeholder 2"/>
          <p:cNvSpPr>
            <a:spLocks/>
          </p:cNvSpPr>
          <p:nvPr/>
        </p:nvSpPr>
        <p:spPr bwMode="auto">
          <a:xfrm>
            <a:off x="3657600" y="56388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TW"/>
              <a:t>Wannier </a:t>
            </a:r>
            <a:r>
              <a:rPr lang="en-US" altLang="zh-TW" sz="2800"/>
              <a:t> </a:t>
            </a:r>
          </a:p>
        </p:txBody>
      </p:sp>
      <p:sp>
        <p:nvSpPr>
          <p:cNvPr id="23558" name="Content Placeholder 2"/>
          <p:cNvSpPr>
            <a:spLocks/>
          </p:cNvSpPr>
          <p:nvPr/>
        </p:nvSpPr>
        <p:spPr bwMode="auto">
          <a:xfrm>
            <a:off x="7391400" y="56388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TW"/>
              <a:t>Frankel</a:t>
            </a:r>
            <a:r>
              <a:rPr lang="en-US" altLang="zh-TW" sz="28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z="2400" smtClean="0"/>
          </a:p>
          <a:p>
            <a:pPr eaLnBrk="1" hangingPunct="1"/>
            <a:endParaRPr lang="en-US" altLang="zh-TW" sz="2400" smtClean="0"/>
          </a:p>
          <a:p>
            <a:pPr eaLnBrk="1" hangingPunct="1"/>
            <a:endParaRPr lang="en-US" altLang="zh-TW" sz="2400" smtClean="0"/>
          </a:p>
          <a:p>
            <a:pPr eaLnBrk="1" hangingPunct="1"/>
            <a:endParaRPr lang="en-US" altLang="zh-TW" sz="2400" smtClean="0"/>
          </a:p>
          <a:p>
            <a:pPr eaLnBrk="1" hangingPunct="1"/>
            <a:endParaRPr lang="en-US" altLang="zh-TW" sz="2400" smtClean="0"/>
          </a:p>
          <a:p>
            <a:pPr eaLnBrk="1" hangingPunct="1"/>
            <a:endParaRPr lang="en-US" altLang="zh-TW" sz="2400" smtClean="0"/>
          </a:p>
          <a:p>
            <a:pPr eaLnBrk="1" hangingPunct="1"/>
            <a:r>
              <a:rPr lang="en-US" altLang="zh-TW" sz="2400" smtClean="0"/>
              <a:t>Charge transport via hopping mechanism </a:t>
            </a:r>
            <a:endParaRPr lang="zh-TW" altLang="en-US" sz="2400" smtClean="0"/>
          </a:p>
          <a:p>
            <a:pPr eaLnBrk="1" hangingPunct="1"/>
            <a:endParaRPr lang="zh-TW" altLang="en-US" smtClean="0"/>
          </a:p>
        </p:txBody>
      </p:sp>
      <p:pic>
        <p:nvPicPr>
          <p:cNvPr id="25603" name="Picture 6" descr="fig1_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518160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286000"/>
            <a:ext cx="26670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3962400" y="5867400"/>
            <a:ext cx="497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Marom </a:t>
            </a:r>
            <a:r>
              <a:rPr lang="en-US" altLang="zh-TW" i="1"/>
              <a:t>et al. </a:t>
            </a:r>
            <a:r>
              <a:rPr lang="en-US" altLang="zh-TW"/>
              <a:t>J. Chem. Phys. </a:t>
            </a:r>
            <a:r>
              <a:rPr lang="en-US" altLang="zh-TW" b="1"/>
              <a:t>128</a:t>
            </a:r>
            <a:r>
              <a:rPr lang="en-US" altLang="zh-TW"/>
              <a:t>, 164107 2008</a:t>
            </a:r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3600" smtClean="0"/>
              <a:t>Advantages of Organic Materials</a:t>
            </a:r>
            <a:endParaRPr lang="zh-TW" altLang="en-US" sz="3600" smtClean="0"/>
          </a:p>
        </p:txBody>
      </p:sp>
      <p:sp>
        <p:nvSpPr>
          <p:cNvPr id="27650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altLang="zh-TW" sz="2400" smtClean="0"/>
              <a:t>Organics are cheap 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zh-TW" sz="2400" smtClean="0"/>
              <a:t>Versatile, which allow us to tune the optical properties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zh-TW" sz="2400" smtClean="0"/>
              <a:t>Fabrication on large scale is straightforward  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zh-TW" sz="2400" smtClean="0"/>
              <a:t>Low cost  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zh-TW" sz="2400" smtClean="0"/>
              <a:t>Save resources </a:t>
            </a:r>
          </a:p>
          <a:p>
            <a:pPr marL="533400" indent="-533400" eaLnBrk="1" hangingPunct="1">
              <a:buFontTx/>
              <a:buNone/>
            </a:pPr>
            <a:endParaRPr lang="en-US" altLang="zh-TW" sz="2400" smtClean="0"/>
          </a:p>
        </p:txBody>
      </p:sp>
      <p:pic>
        <p:nvPicPr>
          <p:cNvPr id="2765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934200" y="1447800"/>
            <a:ext cx="1982788" cy="2438400"/>
          </a:xfrm>
        </p:spPr>
      </p:pic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447800"/>
            <a:ext cx="25860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886200"/>
            <a:ext cx="24923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Content Placeholder 2"/>
          <p:cNvSpPr>
            <a:spLocks/>
          </p:cNvSpPr>
          <p:nvPr/>
        </p:nvSpPr>
        <p:spPr bwMode="auto">
          <a:xfrm>
            <a:off x="1066800" y="5791200"/>
            <a:ext cx="586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TW"/>
              <a:t>S. R. Forrest Nature, 428, 29, 911 (2004) </a:t>
            </a:r>
          </a:p>
        </p:txBody>
      </p:sp>
      <p:sp>
        <p:nvSpPr>
          <p:cNvPr id="27655" name="Content Placeholder 2"/>
          <p:cNvSpPr>
            <a:spLocks/>
          </p:cNvSpPr>
          <p:nvPr/>
        </p:nvSpPr>
        <p:spPr bwMode="auto">
          <a:xfrm>
            <a:off x="3124200" y="6172200"/>
            <a:ext cx="312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TW"/>
              <a:t>Plastic Logic OLED Journal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/>
              <a:t>Fundamentals of Organic PV Cells</a:t>
            </a:r>
            <a:r>
              <a:rPr lang="en-US" altLang="zh-TW" smtClean="0"/>
              <a:t> 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>
          <a:xfrm>
            <a:off x="685800" y="4038600"/>
            <a:ext cx="6553200" cy="1782763"/>
          </a:xfrm>
        </p:spPr>
        <p:txBody>
          <a:bodyPr/>
          <a:lstStyle/>
          <a:p>
            <a:pPr eaLnBrk="1" hangingPunct="1"/>
            <a:r>
              <a:rPr lang="en-US" altLang="zh-TW" sz="2400" smtClean="0"/>
              <a:t>Three key steps:  </a:t>
            </a:r>
          </a:p>
          <a:p>
            <a:pPr eaLnBrk="1" hangingPunct="1">
              <a:buFontTx/>
              <a:buNone/>
            </a:pPr>
            <a:r>
              <a:rPr lang="en-US" altLang="zh-TW" sz="2400" smtClean="0"/>
              <a:t>1. </a:t>
            </a:r>
            <a:r>
              <a:rPr lang="en-US" altLang="zh-TW" sz="2300" smtClean="0"/>
              <a:t>Light absorption and creation of excitons </a:t>
            </a:r>
          </a:p>
          <a:p>
            <a:pPr eaLnBrk="1" hangingPunct="1">
              <a:buFontTx/>
              <a:buNone/>
            </a:pPr>
            <a:r>
              <a:rPr lang="en-US" altLang="zh-TW" sz="2300" smtClean="0"/>
              <a:t>2. Exciton migration and dissociation </a:t>
            </a:r>
          </a:p>
          <a:p>
            <a:pPr eaLnBrk="1" hangingPunct="1">
              <a:buFontTx/>
              <a:buNone/>
            </a:pPr>
            <a:r>
              <a:rPr lang="en-US" altLang="zh-TW" sz="2300" smtClean="0"/>
              <a:t>3. Charge collection 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447800"/>
            <a:ext cx="21240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447800"/>
            <a:ext cx="33528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2438400" y="6248400"/>
            <a:ext cx="645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AutoNum type="arabicPeriod"/>
              <a:tabLst>
                <a:tab pos="228600" algn="l"/>
              </a:tabLst>
            </a:pPr>
            <a:r>
              <a:rPr lang="en-US" altLang="zh-TW"/>
              <a:t>J. Nelson, Curr. Opin. Solid State Mater. Sci.6, 87-95 (2002)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</p:txBody>
      </p:sp>
      <p:sp>
        <p:nvSpPr>
          <p:cNvPr id="3174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2600" smtClean="0"/>
              <a:t>Requirements for successful PV cells:  </a:t>
            </a:r>
          </a:p>
          <a:p>
            <a:pPr eaLnBrk="1" hangingPunct="1">
              <a:buFontTx/>
              <a:buNone/>
            </a:pPr>
            <a:r>
              <a:rPr lang="en-US" altLang="zh-TW" sz="2600" smtClean="0"/>
              <a:t>	1. Price</a:t>
            </a:r>
          </a:p>
          <a:p>
            <a:pPr eaLnBrk="1" hangingPunct="1">
              <a:buFontTx/>
              <a:buNone/>
            </a:pPr>
            <a:r>
              <a:rPr lang="en-US" altLang="zh-TW" sz="2600" smtClean="0"/>
              <a:t>	2. Energy conversion  </a:t>
            </a:r>
          </a:p>
          <a:p>
            <a:pPr eaLnBrk="1" hangingPunct="1"/>
            <a:r>
              <a:rPr lang="en-US" altLang="zh-TW" sz="2600" smtClean="0"/>
              <a:t>Approaches: </a:t>
            </a:r>
          </a:p>
          <a:p>
            <a:pPr eaLnBrk="1" hangingPunct="1">
              <a:buFontTx/>
              <a:buNone/>
            </a:pPr>
            <a:r>
              <a:rPr lang="en-US" altLang="zh-TW" sz="2600" smtClean="0"/>
              <a:t>	1. Novel materials </a:t>
            </a:r>
          </a:p>
          <a:p>
            <a:pPr eaLnBrk="1" hangingPunct="1">
              <a:buFontTx/>
              <a:buNone/>
            </a:pPr>
            <a:r>
              <a:rPr lang="en-US" altLang="zh-TW" sz="2600" smtClean="0"/>
              <a:t>	2. Note that morphology of the film plays a significant role in thin film devices – A trade off between exciton dissociation and mobility  </a:t>
            </a:r>
          </a:p>
          <a:p>
            <a:pPr eaLnBrk="1" hangingPunct="1">
              <a:buFontTx/>
              <a:buNone/>
            </a:pPr>
            <a:r>
              <a:rPr lang="en-US" altLang="zh-TW" sz="2600" smtClean="0"/>
              <a:t>	3. Device architecture</a:t>
            </a:r>
          </a:p>
          <a:p>
            <a:pPr eaLnBrk="1" hangingPunct="1">
              <a:buFontTx/>
              <a:buNone/>
            </a:pPr>
            <a:r>
              <a:rPr lang="en-US" altLang="zh-TW" sz="2600" smtClean="0"/>
              <a:t>	4. Contact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335</Words>
  <Application>Microsoft Office PowerPoint</Application>
  <PresentationFormat>On-screen Show (4:3)</PresentationFormat>
  <Paragraphs>73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預設簡報設計</vt:lpstr>
      <vt:lpstr>Organic Semiconductors: Electronic Properties and Optoelectronic Applications</vt:lpstr>
      <vt:lpstr>Overview</vt:lpstr>
      <vt:lpstr>Organic Semiconductors </vt:lpstr>
      <vt:lpstr>Small Molecules  </vt:lpstr>
      <vt:lpstr>Electronic Structure and Properties  </vt:lpstr>
      <vt:lpstr>Slide 6</vt:lpstr>
      <vt:lpstr>Advantages of Organic Materials</vt:lpstr>
      <vt:lpstr>Fundamentals of Organic PV Cells </vt:lpstr>
      <vt:lpstr>Slide 9</vt:lpstr>
      <vt:lpstr>Examples</vt:lpstr>
      <vt:lpstr>Conclusion </vt:lpstr>
      <vt:lpstr>Slide 12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Thin film Photovoltaic Cells</dc:title>
  <dc:creator>Hsiang-Han</dc:creator>
  <cp:lastModifiedBy>Hsiang-Han</cp:lastModifiedBy>
  <cp:revision>68</cp:revision>
  <dcterms:created xsi:type="dcterms:W3CDTF">2009-04-29T17:22:07Z</dcterms:created>
  <dcterms:modified xsi:type="dcterms:W3CDTF">2009-04-30T17:39:54Z</dcterms:modified>
</cp:coreProperties>
</file>