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notesSlides/notesSlide23.xml" ContentType="application/vnd.openxmlformats-officedocument.presentationml.notesSlide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71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wmf" ContentType="image/x-wmf"/>
  <Override PartName="/ppt/tags/tag69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60" r:id="rId5"/>
    <p:sldId id="263" r:id="rId6"/>
    <p:sldId id="274" r:id="rId7"/>
    <p:sldId id="262" r:id="rId8"/>
    <p:sldId id="264" r:id="rId9"/>
    <p:sldId id="265" r:id="rId10"/>
    <p:sldId id="266" r:id="rId11"/>
    <p:sldId id="267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5" r:id="rId22"/>
    <p:sldId id="289" r:id="rId23"/>
    <p:sldId id="291" r:id="rId24"/>
    <p:sldId id="293" r:id="rId25"/>
    <p:sldId id="295" r:id="rId26"/>
    <p:sldId id="297" r:id="rId27"/>
    <p:sldId id="298" r:id="rId28"/>
    <p:sldId id="300" r:id="rId29"/>
    <p:sldId id="301" r:id="rId30"/>
    <p:sldId id="320" r:id="rId31"/>
    <p:sldId id="321" r:id="rId32"/>
    <p:sldId id="323" r:id="rId33"/>
    <p:sldId id="307" r:id="rId34"/>
    <p:sldId id="308" r:id="rId35"/>
    <p:sldId id="309" r:id="rId36"/>
    <p:sldId id="310" r:id="rId37"/>
    <p:sldId id="322" r:id="rId38"/>
    <p:sldId id="312" r:id="rId39"/>
    <p:sldId id="313" r:id="rId40"/>
    <p:sldId id="311" r:id="rId41"/>
    <p:sldId id="314" r:id="rId42"/>
    <p:sldId id="315" r:id="rId43"/>
    <p:sldId id="316" r:id="rId44"/>
    <p:sldId id="317" r:id="rId45"/>
    <p:sldId id="318" r:id="rId46"/>
    <p:sldId id="324" r:id="rId47"/>
    <p:sldId id="302" r:id="rId48"/>
    <p:sldId id="303" r:id="rId49"/>
    <p:sldId id="304" r:id="rId50"/>
    <p:sldId id="305" r:id="rId51"/>
    <p:sldId id="306" r:id="rId52"/>
    <p:sldId id="287" r:id="rId53"/>
  </p:sldIdLst>
  <p:sldSz cx="9144000" cy="6858000" type="screen4x3"/>
  <p:notesSz cx="6858000" cy="9144000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3" autoAdjust="0"/>
    <p:restoredTop sz="94660"/>
  </p:normalViewPr>
  <p:slideViewPr>
    <p:cSldViewPr>
      <p:cViewPr varScale="1">
        <p:scale>
          <a:sx n="67" d="100"/>
          <a:sy n="67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4" Type="http://schemas.openxmlformats.org/officeDocument/2006/relationships/image" Target="../media/image8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4" Type="http://schemas.openxmlformats.org/officeDocument/2006/relationships/image" Target="../media/image12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4" Type="http://schemas.openxmlformats.org/officeDocument/2006/relationships/image" Target="../media/image129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wmf"/><Relationship Id="rId1" Type="http://schemas.openxmlformats.org/officeDocument/2006/relationships/image" Target="../media/image73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4" Type="http://schemas.openxmlformats.org/officeDocument/2006/relationships/image" Target="../media/image143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65CB1-938B-4178-8A58-008E07F87CBE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EBEF4-D7C6-43EB-9FAE-7E2F1A7B6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0CD53-4C46-47AF-A02C-C83199178237}" type="slidenum">
              <a:rPr lang="ar-SA"/>
              <a:pPr/>
              <a:t>4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6E2A32-7C00-401E-B362-FDBDDFAEFE6D}" type="slidenum">
              <a:rPr lang="ar-SA"/>
              <a:pPr/>
              <a:t>29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BDC37-BEB5-44E7-82E6-A33A490C21ED}" type="slidenum">
              <a:rPr lang="ar-SA"/>
              <a:pPr/>
              <a:t>30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3A29BC-D03F-4E91-9645-31B9FEFE77D2}" type="slidenum">
              <a:rPr lang="ar-SA"/>
              <a:pPr/>
              <a:t>33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F470E-5DBC-448E-8760-BFF40122BA12}" type="slidenum">
              <a:rPr lang="ar-SA"/>
              <a:pPr/>
              <a:t>34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7D39A-E511-4A24-B08E-FEED05C1FBD0}" type="slidenum">
              <a:rPr lang="ar-SA"/>
              <a:pPr/>
              <a:t>35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FEC8C5-10CB-44E2-9965-129BBA7A00BA}" type="slidenum">
              <a:rPr lang="ar-SA"/>
              <a:pPr/>
              <a:t>36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2E1A5F-2DC3-4E10-A0F0-D63DFD970B11}" type="slidenum">
              <a:rPr lang="ar-SA"/>
              <a:pPr/>
              <a:t>37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E5A7B9-F18B-4F6C-84B9-F47969D9229A}" type="slidenum">
              <a:rPr lang="ar-SA"/>
              <a:pPr/>
              <a:t>38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0C6EB4-F641-4434-8142-092DED371D58}" type="slidenum">
              <a:rPr lang="ar-SA"/>
              <a:pPr/>
              <a:t>39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E6335-8C47-46F2-8E64-66F5BB3EDCFA}" type="slidenum">
              <a:rPr lang="ar-SA"/>
              <a:pPr/>
              <a:t>40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438A0-CEDF-4D67-A52B-763352860619}" type="slidenum">
              <a:rPr lang="ar-SA"/>
              <a:pPr/>
              <a:t>21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84E30-D9C0-4973-803E-4814C8C0697B}" type="slidenum">
              <a:rPr lang="ar-SA"/>
              <a:pPr/>
              <a:t>47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400B7-265B-4995-9F73-7695933AC5CE}" type="slidenum">
              <a:rPr lang="ar-SA"/>
              <a:pPr/>
              <a:t>48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DA9A8-5739-4B4E-BAB8-11CE025DA97E}" type="slidenum">
              <a:rPr lang="ar-SA"/>
              <a:pPr/>
              <a:t>49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2D66BE-B092-4497-A113-4E3A9C360459}" type="slidenum">
              <a:rPr lang="ar-SA"/>
              <a:pPr/>
              <a:t>50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244D1-6019-4C34-8FBD-8A233CCE6FCF}" type="slidenum">
              <a:rPr lang="ar-SA"/>
              <a:pPr/>
              <a:t>51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D63BDF-F6C5-45B9-BB40-CB897EB87305}" type="slidenum">
              <a:rPr lang="ar-SA"/>
              <a:pPr/>
              <a:t>52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E8389F-7B36-44B6-8DD7-A5F397E6435D}" type="slidenum">
              <a:rPr lang="ar-SA"/>
              <a:pPr/>
              <a:t>22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26373-8751-4C8E-A3D3-D8A95092A6E9}" type="slidenum">
              <a:rPr lang="ar-SA"/>
              <a:pPr/>
              <a:t>23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45105-30F1-4085-AC5D-4A0F6DB5CF5A}" type="slidenum">
              <a:rPr lang="ar-SA"/>
              <a:pPr/>
              <a:t>24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81176-93A5-4DE8-8370-492B814AA0D1}" type="slidenum">
              <a:rPr lang="ar-SA"/>
              <a:pPr/>
              <a:t>25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EA9802-6E03-4102-9106-F505CC361969}" type="slidenum">
              <a:rPr lang="ar-SA"/>
              <a:pPr/>
              <a:t>26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AB4A8-15FD-4189-8DA2-084EF8B12F6D}" type="slidenum">
              <a:rPr lang="ar-SA"/>
              <a:pPr/>
              <a:t>27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97B92E-0050-4457-8220-A89ED54F57E4}" type="slidenum">
              <a:rPr lang="ar-SA"/>
              <a:pPr/>
              <a:t>28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6E6C-3A30-4F71-A599-A18605DAD355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BD2F-3DD5-4FB0-8889-B11923356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6E6C-3A30-4F71-A599-A18605DAD355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BD2F-3DD5-4FB0-8889-B11923356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6E6C-3A30-4F71-A599-A18605DAD355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BD2F-3DD5-4FB0-8889-B11923356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6E6C-3A30-4F71-A599-A18605DAD355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BD2F-3DD5-4FB0-8889-B11923356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6E6C-3A30-4F71-A599-A18605DAD355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BD2F-3DD5-4FB0-8889-B11923356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6E6C-3A30-4F71-A599-A18605DAD355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BD2F-3DD5-4FB0-8889-B11923356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6E6C-3A30-4F71-A599-A18605DAD355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BD2F-3DD5-4FB0-8889-B11923356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6E6C-3A30-4F71-A599-A18605DAD355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BD2F-3DD5-4FB0-8889-B11923356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6E6C-3A30-4F71-A599-A18605DAD355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BD2F-3DD5-4FB0-8889-B11923356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6E6C-3A30-4F71-A599-A18605DAD355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BD2F-3DD5-4FB0-8889-B11923356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6E6C-3A30-4F71-A599-A18605DAD355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BD2F-3DD5-4FB0-8889-B11923356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96E6C-3A30-4F71-A599-A18605DAD355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5BD2F-3DD5-4FB0-8889-B11923356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19.xml"/><Relationship Id="rId7" Type="http://schemas.openxmlformats.org/officeDocument/2006/relationships/image" Target="../media/image30.png"/><Relationship Id="rId2" Type="http://schemas.openxmlformats.org/officeDocument/2006/relationships/tags" Target="../tags/tag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.xml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23.xml"/><Relationship Id="rId7" Type="http://schemas.openxmlformats.org/officeDocument/2006/relationships/image" Target="../media/image3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7.png"/><Relationship Id="rId5" Type="http://schemas.openxmlformats.org/officeDocument/2006/relationships/tags" Target="../tags/tag25.xml"/><Relationship Id="rId10" Type="http://schemas.openxmlformats.org/officeDocument/2006/relationships/image" Target="../media/image36.png"/><Relationship Id="rId4" Type="http://schemas.openxmlformats.org/officeDocument/2006/relationships/tags" Target="../tags/tag24.xml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41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40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39.png"/><Relationship Id="rId5" Type="http://schemas.openxmlformats.org/officeDocument/2006/relationships/tags" Target="../tags/tag30.xml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tags" Target="../tags/tag29.xml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8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47.png"/><Relationship Id="rId5" Type="http://schemas.openxmlformats.org/officeDocument/2006/relationships/tags" Target="../tags/tag37.xml"/><Relationship Id="rId10" Type="http://schemas.openxmlformats.org/officeDocument/2006/relationships/image" Target="../media/image46.png"/><Relationship Id="rId4" Type="http://schemas.openxmlformats.org/officeDocument/2006/relationships/tags" Target="../tags/tag36.xml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41.xml"/><Relationship Id="rId7" Type="http://schemas.openxmlformats.org/officeDocument/2006/relationships/image" Target="../media/image50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4.png"/><Relationship Id="rId5" Type="http://schemas.openxmlformats.org/officeDocument/2006/relationships/tags" Target="../tags/tag43.xml"/><Relationship Id="rId10" Type="http://schemas.openxmlformats.org/officeDocument/2006/relationships/image" Target="../media/image53.png"/><Relationship Id="rId4" Type="http://schemas.openxmlformats.org/officeDocument/2006/relationships/tags" Target="../tags/tag42.xml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46.xml"/><Relationship Id="rId7" Type="http://schemas.openxmlformats.org/officeDocument/2006/relationships/image" Target="../media/image55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5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7.xml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50.xml"/><Relationship Id="rId7" Type="http://schemas.openxmlformats.org/officeDocument/2006/relationships/image" Target="../media/image59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58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1.xml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68.pn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67.png"/><Relationship Id="rId2" Type="http://schemas.openxmlformats.org/officeDocument/2006/relationships/tags" Target="../tags/tag53.xml"/><Relationship Id="rId1" Type="http://schemas.openxmlformats.org/officeDocument/2006/relationships/vmlDrawing" Target="../drawings/vmlDrawing7.vml"/><Relationship Id="rId6" Type="http://schemas.openxmlformats.org/officeDocument/2006/relationships/tags" Target="../tags/tag57.xml"/><Relationship Id="rId11" Type="http://schemas.openxmlformats.org/officeDocument/2006/relationships/image" Target="../media/image66.png"/><Relationship Id="rId5" Type="http://schemas.openxmlformats.org/officeDocument/2006/relationships/tags" Target="../tags/tag56.xml"/><Relationship Id="rId10" Type="http://schemas.openxmlformats.org/officeDocument/2006/relationships/image" Target="../media/image65.png"/><Relationship Id="rId4" Type="http://schemas.openxmlformats.org/officeDocument/2006/relationships/tags" Target="../tags/tag55.xml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tags" Target="../tags/tag60.xml"/><Relationship Id="rId7" Type="http://schemas.openxmlformats.org/officeDocument/2006/relationships/image" Target="../media/image71.png"/><Relationship Id="rId2" Type="http://schemas.openxmlformats.org/officeDocument/2006/relationships/tags" Target="../tags/tag5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0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104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tags" Target="../tags/tag66.xml"/><Relationship Id="rId7" Type="http://schemas.openxmlformats.org/officeDocument/2006/relationships/image" Target="../media/image8.png"/><Relationship Id="rId2" Type="http://schemas.openxmlformats.org/officeDocument/2006/relationships/tags" Target="../tags/tag65.xml"/><Relationship Id="rId1" Type="http://schemas.openxmlformats.org/officeDocument/2006/relationships/vmlDrawing" Target="../drawings/vmlDrawing19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08.png"/><Relationship Id="rId5" Type="http://schemas.openxmlformats.org/officeDocument/2006/relationships/tags" Target="../tags/tag68.xml"/><Relationship Id="rId10" Type="http://schemas.openxmlformats.org/officeDocument/2006/relationships/image" Target="../media/image107.png"/><Relationship Id="rId4" Type="http://schemas.openxmlformats.org/officeDocument/2006/relationships/tags" Target="../tags/tag67.xml"/><Relationship Id="rId9" Type="http://schemas.openxmlformats.org/officeDocument/2006/relationships/image" Target="../media/image10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3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tags" Target="../tags/tag70.xml"/><Relationship Id="rId7" Type="http://schemas.openxmlformats.org/officeDocument/2006/relationships/image" Target="../media/image115.wmf"/><Relationship Id="rId2" Type="http://schemas.openxmlformats.org/officeDocument/2006/relationships/tags" Target="../tags/tag69.xml"/><Relationship Id="rId1" Type="http://schemas.openxmlformats.org/officeDocument/2006/relationships/vmlDrawing" Target="../drawings/vmlDrawing24.v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8.png"/><Relationship Id="rId4" Type="http://schemas.openxmlformats.org/officeDocument/2006/relationships/tags" Target="../tags/tag71.xml"/><Relationship Id="rId9" Type="http://schemas.openxmlformats.org/officeDocument/2006/relationships/image" Target="../media/image11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50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oleObject" Target="../embeddings/oleObject60.bin"/><Relationship Id="rId4" Type="http://schemas.openxmlformats.org/officeDocument/2006/relationships/image" Target="../media/image1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6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tags" Target="../tags/tag6.xml"/><Relationship Id="rId11" Type="http://schemas.openxmlformats.org/officeDocument/2006/relationships/image" Target="../media/image12.png"/><Relationship Id="rId5" Type="http://schemas.openxmlformats.org/officeDocument/2006/relationships/tags" Target="../tags/tag5.xml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tags" Target="../tags/tag4.xml"/><Relationship Id="rId9" Type="http://schemas.openxmlformats.org/officeDocument/2006/relationships/image" Target="../media/image6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8.xml"/><Relationship Id="rId7" Type="http://schemas.openxmlformats.org/officeDocument/2006/relationships/image" Target="../media/image16.png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0.png"/><Relationship Id="rId5" Type="http://schemas.openxmlformats.org/officeDocument/2006/relationships/tags" Target="../tags/tag10.xml"/><Relationship Id="rId10" Type="http://schemas.openxmlformats.org/officeDocument/2006/relationships/image" Target="../media/image19.png"/><Relationship Id="rId4" Type="http://schemas.openxmlformats.org/officeDocument/2006/relationships/tags" Target="../tags/tag9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2.xml"/><Relationship Id="rId7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4.png"/><Relationship Id="rId5" Type="http://schemas.openxmlformats.org/officeDocument/2006/relationships/tags" Target="../tags/tag14.xml"/><Relationship Id="rId10" Type="http://schemas.openxmlformats.org/officeDocument/2006/relationships/image" Target="../media/image23.png"/><Relationship Id="rId4" Type="http://schemas.openxmlformats.org/officeDocument/2006/relationships/tags" Target="../tags/tag13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Nonequilibrium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dynamics near quantum phase transitions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00338" y="1144588"/>
            <a:ext cx="3705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Anatoli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Polkovnikov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Boston University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888038" y="5657850"/>
            <a:ext cx="32559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Princeton 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University. Condensed Matter Seminar,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03/29/2010 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23838" y="4168775"/>
            <a:ext cx="86153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</a:p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7075" y="5205413"/>
            <a:ext cx="1628775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8438" y="5181600"/>
            <a:ext cx="1557337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13350"/>
            <a:ext cx="16605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33400" y="2514600"/>
            <a:ext cx="59213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Roman </a:t>
            </a:r>
            <a:r>
              <a:rPr lang="en-US" sz="2400" b="1" i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Barankov</a:t>
            </a:r>
            <a:r>
              <a:rPr 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     	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BU</a:t>
            </a:r>
          </a:p>
          <a:p>
            <a:pPr algn="l"/>
            <a:r>
              <a:rPr lang="en-US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Ryan Barnett			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NIST</a:t>
            </a:r>
          </a:p>
          <a:p>
            <a:r>
              <a:rPr lang="en-US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Christian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Gogolin</a:t>
            </a:r>
            <a:r>
              <a:rPr lang="en-US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Wurzburg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Claudia De </a:t>
            </a:r>
            <a:r>
              <a:rPr lang="en-US" sz="2400" b="1" i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Grandi</a:t>
            </a:r>
            <a:r>
              <a:rPr 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		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BU</a:t>
            </a:r>
            <a:endParaRPr lang="en-US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/>
            <a:r>
              <a:rPr 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Vladimir </a:t>
            </a:r>
            <a:r>
              <a:rPr lang="en-US" sz="2400" b="1" i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Gritsev</a:t>
            </a:r>
            <a:r>
              <a:rPr 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     	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U. of  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Fribourg</a:t>
            </a:r>
          </a:p>
          <a:p>
            <a:pPr algn="l"/>
            <a:r>
              <a:rPr lang="en-US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Ludwig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Mathey</a:t>
            </a:r>
            <a:r>
              <a:rPr lang="en-US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NIST</a:t>
            </a:r>
          </a:p>
          <a:p>
            <a:pPr algn="l"/>
            <a:r>
              <a:rPr lang="en-US" sz="24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Mukund</a:t>
            </a:r>
            <a:r>
              <a:rPr lang="en-US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Vengalattore</a:t>
            </a:r>
            <a:r>
              <a:rPr lang="en-US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Cornell</a:t>
            </a:r>
            <a:endParaRPr lang="en-US" sz="24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81000"/>
            <a:ext cx="3753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Arbitrary power law quench.</a:t>
            </a:r>
            <a:endParaRPr lang="en-US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887" y="1143000"/>
            <a:ext cx="8875713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057400"/>
            <a:ext cx="32178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304800" y="3962400"/>
            <a:ext cx="8142883" cy="1371600"/>
            <a:chOff x="304800" y="3962400"/>
            <a:chExt cx="8142883" cy="1371600"/>
          </a:xfrm>
        </p:grpSpPr>
        <p:sp>
          <p:nvSpPr>
            <p:cNvPr id="5" name="TextBox 4"/>
            <p:cNvSpPr txBox="1"/>
            <p:nvPr/>
          </p:nvSpPr>
          <p:spPr>
            <a:xfrm>
              <a:off x="304800" y="3962400"/>
              <a:ext cx="31655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Use the same argument</a:t>
              </a:r>
              <a:endParaRPr lang="en-US" sz="2400" dirty="0"/>
            </a:p>
          </p:txBody>
        </p:sp>
        <p:pic>
          <p:nvPicPr>
            <p:cNvPr id="7" name="Picture 6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304801" y="4495800"/>
              <a:ext cx="8142882" cy="838200"/>
            </a:xfrm>
            <a:prstGeom prst="rect">
              <a:avLst/>
            </a:prstGeom>
          </p:spPr>
        </p:pic>
      </p:grp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85800" y="5715000"/>
            <a:ext cx="6471728" cy="6096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57200"/>
            <a:ext cx="32178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5029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The </a:t>
            </a:r>
            <a:r>
              <a:rPr lang="en-US" sz="2400" dirty="0" err="1" smtClean="0">
                <a:solidFill>
                  <a:srgbClr val="7030A0"/>
                </a:solidFill>
              </a:rPr>
              <a:t>scalings</a:t>
            </a:r>
            <a:r>
              <a:rPr lang="en-US" sz="2400" dirty="0" smtClean="0">
                <a:solidFill>
                  <a:srgbClr val="7030A0"/>
                </a:solidFill>
              </a:rPr>
              <a:t> suggest usability of the adiabatic perturbations theory: small parameter   - proximity to the instantaneous ground state.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027003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Non-analytic </a:t>
            </a:r>
            <a:r>
              <a:rPr lang="en-US" sz="2400" dirty="0" err="1" smtClean="0">
                <a:solidFill>
                  <a:srgbClr val="FF0000"/>
                </a:solidFill>
              </a:rPr>
              <a:t>scalings</a:t>
            </a:r>
            <a:r>
              <a:rPr lang="en-US" sz="2400" dirty="0" smtClean="0">
                <a:solidFill>
                  <a:srgbClr val="FF0000"/>
                </a:solidFill>
              </a:rPr>
              <a:t> are usually related to singularities in some susceptibilities. Need to identify the relevant adiabatic susceptibility.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191000" y="457200"/>
            <a:ext cx="3642283" cy="1219200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33400" y="2286000"/>
            <a:ext cx="6955971" cy="685800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14089" y="3581400"/>
            <a:ext cx="8629911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Kibble-</a:t>
            </a:r>
            <a:r>
              <a:rPr lang="en-US" sz="2400" dirty="0" err="1" smtClean="0"/>
              <a:t>Zurek</a:t>
            </a:r>
            <a:r>
              <a:rPr lang="en-US" sz="2400" dirty="0" smtClean="0"/>
              <a:t> scaling through adiabatic </a:t>
            </a:r>
            <a:r>
              <a:rPr lang="en-US" sz="2400" dirty="0" err="1" smtClean="0"/>
              <a:t>pertubation</a:t>
            </a:r>
            <a:r>
              <a:rPr lang="en-US" sz="2400" dirty="0" smtClean="0"/>
              <a:t> theory.</a:t>
            </a:r>
            <a:endParaRPr lang="en-US" sz="2400" dirty="0"/>
          </a:p>
        </p:txBody>
      </p:sp>
      <p:pic>
        <p:nvPicPr>
          <p:cNvPr id="3" name="Picture 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57200" y="838200"/>
            <a:ext cx="1996314" cy="38100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57200" y="1905000"/>
            <a:ext cx="3505200" cy="699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371600"/>
            <a:ext cx="7094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Expand </a:t>
            </a:r>
            <a:r>
              <a:rPr lang="en-US" sz="2400" dirty="0" err="1" smtClean="0"/>
              <a:t>wavefunction</a:t>
            </a:r>
            <a:r>
              <a:rPr lang="en-US" sz="2400" dirty="0" smtClean="0"/>
              <a:t> in the instantaneous energy basis</a:t>
            </a:r>
            <a:endParaRPr lang="en-US" sz="2400" dirty="0"/>
          </a:p>
        </p:txBody>
      </p:sp>
      <p:pic>
        <p:nvPicPr>
          <p:cNvPr id="14" name="Picture 1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57200" y="2819400"/>
            <a:ext cx="5323696" cy="914400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533400" y="3962400"/>
            <a:ext cx="7556979" cy="8382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57200" y="5257800"/>
            <a:ext cx="8209547" cy="1390710"/>
            <a:chOff x="457200" y="5257800"/>
            <a:chExt cx="8209547" cy="1390710"/>
          </a:xfrm>
        </p:grpSpPr>
        <p:pic>
          <p:nvPicPr>
            <p:cNvPr id="19" name="Picture 18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tretch>
              <a:fillRect/>
            </a:stretch>
          </p:blipFill>
          <p:spPr>
            <a:xfrm>
              <a:off x="533400" y="5257800"/>
              <a:ext cx="8133347" cy="9144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57200" y="6248400"/>
              <a:ext cx="39842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Time is like an external a parameter!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04800" y="457200"/>
            <a:ext cx="8133347" cy="914400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28600" y="1752600"/>
            <a:ext cx="6692944" cy="609600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28600" y="2667000"/>
            <a:ext cx="8428980" cy="914400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20" name="Group 19"/>
          <p:cNvGrpSpPr/>
          <p:nvPr/>
        </p:nvGrpSpPr>
        <p:grpSpPr>
          <a:xfrm>
            <a:off x="228601" y="4038600"/>
            <a:ext cx="6248399" cy="705410"/>
            <a:chOff x="228601" y="4038600"/>
            <a:chExt cx="6248399" cy="705410"/>
          </a:xfrm>
        </p:grpSpPr>
        <p:pic>
          <p:nvPicPr>
            <p:cNvPr id="9" name="Picture 8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3657600" y="4038600"/>
              <a:ext cx="2819400" cy="705410"/>
            </a:xfrm>
            <a:prstGeom prst="rect">
              <a:avLst/>
            </a:prstGeom>
          </p:spPr>
        </p:pic>
        <p:pic>
          <p:nvPicPr>
            <p:cNvPr id="13" name="Picture 12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228601" y="4267200"/>
              <a:ext cx="3221182" cy="2286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81000" y="5334000"/>
            <a:ext cx="8763000" cy="1295400"/>
            <a:chOff x="381000" y="5334000"/>
            <a:chExt cx="8763000" cy="1295400"/>
          </a:xfrm>
        </p:grpSpPr>
        <p:pic>
          <p:nvPicPr>
            <p:cNvPr id="15" name="Picture 14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381000" y="5334000"/>
              <a:ext cx="2739390" cy="285750"/>
            </a:xfrm>
            <a:prstGeom prst="rect">
              <a:avLst/>
            </a:prstGeom>
          </p:spPr>
        </p:pic>
        <p:pic>
          <p:nvPicPr>
            <p:cNvPr id="18" name="Picture 17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381000" y="5791200"/>
              <a:ext cx="4393232" cy="8382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029200" y="5867400"/>
              <a:ext cx="411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Reduces to the </a:t>
              </a:r>
              <a:r>
                <a:rPr lang="en-US" sz="2000" dirty="0" err="1" smtClean="0"/>
                <a:t>symmetrized</a:t>
              </a:r>
              <a:r>
                <a:rPr lang="en-US" sz="2000" dirty="0" smtClean="0"/>
                <a:t> version of the ordinary perturbation theory.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2680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Perturbative</a:t>
            </a:r>
            <a:r>
              <a:rPr lang="en-US" sz="2400" dirty="0" smtClean="0"/>
              <a:t> regime</a:t>
            </a:r>
            <a:endParaRPr lang="en-US" sz="2400" dirty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57200" y="990600"/>
            <a:ext cx="2507556" cy="304800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57200" y="1447802"/>
            <a:ext cx="6248400" cy="73387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81000" y="2514600"/>
            <a:ext cx="8202840" cy="1371600"/>
            <a:chOff x="381000" y="2514600"/>
            <a:chExt cx="8202840" cy="1371600"/>
          </a:xfrm>
        </p:grpSpPr>
        <p:pic>
          <p:nvPicPr>
            <p:cNvPr id="12" name="Picture 11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381001" y="2514600"/>
              <a:ext cx="8202839" cy="381000"/>
            </a:xfrm>
            <a:prstGeom prst="rect">
              <a:avLst/>
            </a:prstGeom>
          </p:spPr>
        </p:pic>
        <p:pic>
          <p:nvPicPr>
            <p:cNvPr id="11" name="Picture 10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/>
            <a:stretch>
              <a:fillRect/>
            </a:stretch>
          </p:blipFill>
          <p:spPr>
            <a:xfrm>
              <a:off x="381000" y="3124200"/>
              <a:ext cx="3933371" cy="7620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04800" y="4267200"/>
            <a:ext cx="3581399" cy="1066160"/>
            <a:chOff x="304800" y="4267200"/>
            <a:chExt cx="3581399" cy="1066160"/>
          </a:xfrm>
        </p:grpSpPr>
        <p:sp>
          <p:nvSpPr>
            <p:cNvPr id="13" name="TextBox 12"/>
            <p:cNvSpPr txBox="1"/>
            <p:nvPr/>
          </p:nvSpPr>
          <p:spPr>
            <a:xfrm>
              <a:off x="304800" y="4267200"/>
              <a:ext cx="32263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Define adiabatic fidelity:</a:t>
              </a:r>
              <a:endParaRPr lang="en-US" sz="2400" dirty="0"/>
            </a:p>
          </p:txBody>
        </p:sp>
        <p:pic>
          <p:nvPicPr>
            <p:cNvPr id="14" name="Picture 13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381000" y="4876800"/>
              <a:ext cx="3505199" cy="456560"/>
            </a:xfrm>
            <a:prstGeom prst="rect">
              <a:avLst/>
            </a:prstGeom>
          </p:spPr>
        </p:pic>
      </p:grpSp>
      <p:pic>
        <p:nvPicPr>
          <p:cNvPr id="15" name="Picture 1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304800" y="5791200"/>
            <a:ext cx="7848600" cy="297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4993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Probability of exciting the system</a:t>
            </a:r>
            <a:endParaRPr lang="en-US" sz="2800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04800" y="1219200"/>
            <a:ext cx="7696199" cy="806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362200"/>
            <a:ext cx="1031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</a:t>
            </a:r>
            <a:endParaRPr lang="en-US" sz="2400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57200" y="2895600"/>
            <a:ext cx="4849352" cy="1066800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81000" y="4114800"/>
            <a:ext cx="8458199" cy="71783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81000" y="5105400"/>
            <a:ext cx="7403306" cy="1391625"/>
            <a:chOff x="381000" y="5105400"/>
            <a:chExt cx="7403306" cy="1391625"/>
          </a:xfrm>
        </p:grpSpPr>
        <p:pic>
          <p:nvPicPr>
            <p:cNvPr id="13" name="Picture 12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381000" y="5105400"/>
              <a:ext cx="7403306" cy="685800"/>
            </a:xfrm>
            <a:prstGeom prst="rect">
              <a:avLst/>
            </a:prstGeom>
          </p:spPr>
        </p:pic>
        <p:pic>
          <p:nvPicPr>
            <p:cNvPr id="15" name="Picture 14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tretch>
              <a:fillRect/>
            </a:stretch>
          </p:blipFill>
          <p:spPr>
            <a:xfrm>
              <a:off x="457201" y="5943600"/>
              <a:ext cx="3200399" cy="5534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7177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“Fluctuation-dissipation” relation for the fidelity</a:t>
            </a:r>
            <a:endParaRPr lang="en-US" sz="2800" dirty="0"/>
          </a:p>
        </p:txBody>
      </p:sp>
      <p:pic>
        <p:nvPicPr>
          <p:cNvPr id="3" name="Picture 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57200" y="1066800"/>
            <a:ext cx="4849352" cy="1066800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943600" y="1143000"/>
            <a:ext cx="2273128" cy="762000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04800" y="2743200"/>
            <a:ext cx="8235809" cy="1905000"/>
          </a:xfrm>
          <a:prstGeom prst="rect">
            <a:avLst/>
          </a:prstGeom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981200" y="5257800"/>
            <a:ext cx="4800600" cy="81064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2401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Sudden quenches</a:t>
            </a:r>
            <a:endParaRPr lang="en-US" sz="2400" dirty="0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57200" y="914400"/>
            <a:ext cx="7315200" cy="779852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09600" y="2209800"/>
            <a:ext cx="7130716" cy="1066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52400" y="3733800"/>
            <a:ext cx="8914778" cy="3048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85800" y="4495800"/>
            <a:ext cx="5515384" cy="1752600"/>
            <a:chOff x="685800" y="4495800"/>
            <a:chExt cx="5515384" cy="1752600"/>
          </a:xfrm>
        </p:grpSpPr>
        <p:sp>
          <p:nvSpPr>
            <p:cNvPr id="7" name="TextBox 6"/>
            <p:cNvSpPr txBox="1"/>
            <p:nvPr/>
          </p:nvSpPr>
          <p:spPr>
            <a:xfrm>
              <a:off x="685800" y="4495800"/>
              <a:ext cx="9571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Heat </a:t>
              </a:r>
              <a:endParaRPr lang="en-US" sz="2800" dirty="0"/>
            </a:p>
          </p:txBody>
        </p:sp>
        <p:pic>
          <p:nvPicPr>
            <p:cNvPr id="9" name="Picture 8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762000" y="5257800"/>
              <a:ext cx="5439184" cy="9906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838200"/>
            <a:ext cx="893286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19400" y="152400"/>
            <a:ext cx="3522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General scaling results</a:t>
            </a:r>
            <a:endParaRPr lang="en-US" sz="2800" b="1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2400" y="3124200"/>
            <a:ext cx="3124200" cy="3463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1910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Main conclusion: quantum Kibble-</a:t>
            </a:r>
            <a:r>
              <a:rPr lang="en-US" sz="2800" dirty="0" err="1" smtClean="0">
                <a:solidFill>
                  <a:srgbClr val="FF0000"/>
                </a:solidFill>
              </a:rPr>
              <a:t>Zurek</a:t>
            </a:r>
            <a:r>
              <a:rPr lang="en-US" sz="2800" dirty="0" smtClean="0">
                <a:solidFill>
                  <a:srgbClr val="FF0000"/>
                </a:solidFill>
              </a:rPr>
              <a:t> scaling and its generalizations are associated with singularities in the adiabatic susceptibilities describing adiabatic fidelity.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81000"/>
            <a:ext cx="6099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Non-critical gapless phases (send </a:t>
            </a:r>
            <a:r>
              <a:rPr lang="en-US" sz="2800" dirty="0" smtClean="0">
                <a:sym typeface="Symbol"/>
              </a:rPr>
              <a:t> to )</a:t>
            </a:r>
            <a:endParaRPr lang="en-US" sz="2800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81000" y="1143000"/>
            <a:ext cx="5682707" cy="685800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81000" y="1981200"/>
            <a:ext cx="3200401" cy="325967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81001" y="2590801"/>
            <a:ext cx="3858829" cy="83819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505200" y="4572000"/>
            <a:ext cx="5334000" cy="1414783"/>
            <a:chOff x="3505200" y="4876800"/>
            <a:chExt cx="5334000" cy="1414783"/>
          </a:xfrm>
        </p:grpSpPr>
        <p:pic>
          <p:nvPicPr>
            <p:cNvPr id="14" name="Picture 13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4343400" y="4876800"/>
              <a:ext cx="4354016" cy="914400"/>
            </a:xfrm>
            <a:prstGeom prst="rect">
              <a:avLst/>
            </a:prstGeom>
          </p:spPr>
        </p:pic>
        <p:pic>
          <p:nvPicPr>
            <p:cNvPr id="15" name="Picture 14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3505200" y="5943600"/>
              <a:ext cx="5334000" cy="34798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537525" y="3733800"/>
            <a:ext cx="8149275" cy="674132"/>
            <a:chOff x="228600" y="3733800"/>
            <a:chExt cx="8149275" cy="674132"/>
          </a:xfrm>
        </p:grpSpPr>
        <p:pic>
          <p:nvPicPr>
            <p:cNvPr id="12" name="Picture 11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228600" y="3733800"/>
              <a:ext cx="8077199" cy="267106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648200" y="4038600"/>
              <a:ext cx="37296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(Martin Eckstein, Marcus </a:t>
              </a:r>
              <a:r>
                <a:rPr lang="en-US" dirty="0" err="1" smtClean="0"/>
                <a:t>Kollar</a:t>
              </a:r>
              <a:r>
                <a:rPr lang="en-US" dirty="0" smtClean="0"/>
                <a:t>, 2008)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inkTgt spid="_x0000_s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inkTgt spid="_x0000_s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inkTgt spid="_x0000_s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3124200" y="381000"/>
            <a:ext cx="2376420" cy="523220"/>
          </a:xfrm>
          <a:prstGeom prst="rect">
            <a:avLst/>
          </a:prstGeom>
          <a:noFill/>
          <a:ln w="19050" cap="rnd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Plan of the talk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519113" y="1373188"/>
            <a:ext cx="7585075" cy="4154984"/>
          </a:xfrm>
          <a:prstGeom prst="rect">
            <a:avLst/>
          </a:prstGeom>
          <a:noFill/>
          <a:ln w="19050" cap="rnd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Adiabatic dynamics near quantum critical points. Universal non-linear response.</a:t>
            </a:r>
          </a:p>
          <a:p>
            <a:pPr marL="457200" indent="-457200" algn="l">
              <a:buFontTx/>
              <a:buAutoNum type="arabicPeriod"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l">
              <a:buFontTx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Connection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between quantum and thermodynamic adiabatic theorems.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Three regimes of non-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adiabaticity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457200" indent="-457200" algn="l">
              <a:buFontTx/>
              <a:buAutoNum type="arabicPeriod"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l">
              <a:buFontTx/>
              <a:buAutoNum type="arabicPeriod"/>
            </a:pP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Thermalization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 closed systems. Microscopic expressions for heat and entropy.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l">
              <a:buFontTx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Quench dynamics in XY-model. Time evolution as a renormalization group process.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795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Speculation – universal nonlinear response near QCP </a:t>
            </a:r>
            <a:endParaRPr lang="en-US" sz="2800" dirty="0"/>
          </a:p>
        </p:txBody>
      </p:sp>
      <p:pic>
        <p:nvPicPr>
          <p:cNvPr id="3" name="Picture 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791200" y="990600"/>
            <a:ext cx="2590800" cy="3815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16764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Main source of quasi-particle </a:t>
            </a:r>
            <a:r>
              <a:rPr lang="en-US" sz="2400" dirty="0" smtClean="0"/>
              <a:t>and entropy </a:t>
            </a:r>
            <a:r>
              <a:rPr lang="en-US" sz="2400" dirty="0" smtClean="0"/>
              <a:t>production </a:t>
            </a:r>
            <a:r>
              <a:rPr lang="en-US" sz="2400" dirty="0" smtClean="0"/>
              <a:t>– vicinity of the QCP. Only slope is important.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1600200" y="3657600"/>
            <a:ext cx="5535718" cy="2438400"/>
            <a:chOff x="1600200" y="3657600"/>
            <a:chExt cx="5535718" cy="2438400"/>
          </a:xfrm>
        </p:grpSpPr>
        <p:pic>
          <p:nvPicPr>
            <p:cNvPr id="5" name="Picture 4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1600200" y="3657600"/>
              <a:ext cx="5399116" cy="1143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7" name="Picture 6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1600200" y="5029201"/>
              <a:ext cx="5535718" cy="106679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182563" y="255588"/>
            <a:ext cx="83899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Thermalization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 classical systems (origin of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ergodicity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): chaotic many-body dynamics implies exponential in time sensitivity to initial fluctuations.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1627188"/>
            <a:ext cx="9144000" cy="3341687"/>
            <a:chOff x="0" y="1025"/>
            <a:chExt cx="5760" cy="2105"/>
          </a:xfrm>
        </p:grpSpPr>
        <p:sp>
          <p:nvSpPr>
            <p:cNvPr id="175109" name="Text Box 5"/>
            <p:cNvSpPr txBox="1">
              <a:spLocks noChangeArrowheads="1"/>
            </p:cNvSpPr>
            <p:nvPr/>
          </p:nvSpPr>
          <p:spPr bwMode="auto">
            <a:xfrm>
              <a:off x="0" y="1025"/>
              <a:ext cx="57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Thermalization</a:t>
              </a:r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in quantum systems (</a:t>
              </a:r>
              <a:r>
                <a:rPr lang="en-US" sz="2000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EoM</a:t>
              </a:r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are linear in time – no chaos?)</a:t>
              </a:r>
            </a:p>
          </p:txBody>
        </p:sp>
        <p:sp>
          <p:nvSpPr>
            <p:cNvPr id="175110" name="Text Box 6"/>
            <p:cNvSpPr txBox="1">
              <a:spLocks noChangeArrowheads="1"/>
            </p:cNvSpPr>
            <p:nvPr/>
          </p:nvSpPr>
          <p:spPr bwMode="auto">
            <a:xfrm>
              <a:off x="0" y="1332"/>
              <a:ext cx="538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Consider the time average of a certain observable </a:t>
              </a:r>
              <a:r>
                <a:rPr lang="en-US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r>
                <a:rPr lang="en-US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 an isolated system after a quench. </a:t>
              </a:r>
            </a:p>
          </p:txBody>
        </p:sp>
        <p:graphicFrame>
          <p:nvGraphicFramePr>
            <p:cNvPr id="175111" name="Object 7"/>
            <p:cNvGraphicFramePr>
              <a:graphicFrameLocks noChangeAspect="1"/>
            </p:cNvGraphicFramePr>
            <p:nvPr/>
          </p:nvGraphicFramePr>
          <p:xfrm>
            <a:off x="115" y="1965"/>
            <a:ext cx="4483" cy="553"/>
          </p:xfrm>
          <a:graphic>
            <a:graphicData uri="http://schemas.openxmlformats.org/presentationml/2006/ole">
              <p:oleObj spid="_x0000_s43010" name="Equation" r:id="rId4" imgW="2882880" imgH="355320" progId="Equation.3">
                <p:embed/>
              </p:oleObj>
            </a:graphicData>
          </a:graphic>
        </p:graphicFrame>
        <p:graphicFrame>
          <p:nvGraphicFramePr>
            <p:cNvPr id="175112" name="Object 8"/>
            <p:cNvGraphicFramePr>
              <a:graphicFrameLocks noChangeAspect="1"/>
            </p:cNvGraphicFramePr>
            <p:nvPr/>
          </p:nvGraphicFramePr>
          <p:xfrm>
            <a:off x="127" y="2458"/>
            <a:ext cx="3022" cy="672"/>
          </p:xfrm>
          <a:graphic>
            <a:graphicData uri="http://schemas.openxmlformats.org/presentationml/2006/ole">
              <p:oleObj spid="_x0000_s43011" name="Equation" r:id="rId5" imgW="1942920" imgH="431640" progId="Equation.3">
                <p:embed/>
              </p:oleObj>
            </a:graphicData>
          </a:graphic>
        </p:graphicFrame>
      </p:grpSp>
      <p:sp>
        <p:nvSpPr>
          <p:cNvPr id="175114" name="Text Box 10"/>
          <p:cNvSpPr txBox="1">
            <a:spLocks noChangeArrowheads="1"/>
          </p:cNvSpPr>
          <p:nvPr/>
        </p:nvSpPr>
        <p:spPr bwMode="auto">
          <a:xfrm>
            <a:off x="0" y="5102225"/>
            <a:ext cx="86058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Eignestate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thermalization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hypothesis (</a:t>
            </a:r>
            <a:r>
              <a:rPr lang="en-US" sz="2400" b="1" i="1" dirty="0" err="1">
                <a:effectLst/>
              </a:rPr>
              <a:t>Srednicki</a:t>
            </a:r>
            <a:r>
              <a:rPr lang="en-US" sz="2400" b="1" i="1" dirty="0">
                <a:effectLst/>
              </a:rPr>
              <a:t> 1994</a:t>
            </a:r>
            <a:r>
              <a:rPr lang="en-US" sz="2400" dirty="0">
                <a:effectLst/>
              </a:rPr>
              <a:t>; 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M. </a:t>
            </a:r>
            <a:r>
              <a:rPr lang="en-US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Rigol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V. </a:t>
            </a:r>
            <a:r>
              <a:rPr lang="en-US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Dunjko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&amp; M. </a:t>
            </a:r>
            <a:r>
              <a:rPr lang="en-US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Olshanii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Nature 452, 854 , 2008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.): </a:t>
            </a:r>
            <a:r>
              <a:rPr lang="en-US" sz="24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2400" i="1" baseline="-25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n,n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~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const 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(n)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 there is no dependence on 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</a:t>
            </a:r>
            <a:r>
              <a:rPr lang="en-US" sz="2400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nn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.</a:t>
            </a:r>
          </a:p>
        </p:txBody>
      </p:sp>
      <p:sp>
        <p:nvSpPr>
          <p:cNvPr id="175117" name="Text Box 13"/>
          <p:cNvSpPr txBox="1">
            <a:spLocks noChangeArrowheads="1"/>
          </p:cNvSpPr>
          <p:nvPr/>
        </p:nvSpPr>
        <p:spPr bwMode="auto">
          <a:xfrm>
            <a:off x="314325" y="7408863"/>
            <a:ext cx="8212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Information about equilibrium is fully contained in diagonal elements of the density matrix.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4" grpId="0"/>
      <p:bldP spid="1751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401638" y="268288"/>
            <a:ext cx="82121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Information about equilibrium is fully contained in diagonal elements of the density matrix.</a:t>
            </a: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371474" y="1255713"/>
            <a:ext cx="8391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This is true for all thermodynamic observables: energy, pressure, magnetization, …. (pick your favorite). They all are linear in 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.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15925" y="2344739"/>
            <a:ext cx="5962651" cy="1985963"/>
            <a:chOff x="262" y="1477"/>
            <a:chExt cx="3756" cy="1251"/>
          </a:xfrm>
        </p:grpSpPr>
        <p:sp>
          <p:nvSpPr>
            <p:cNvPr id="177156" name="Text Box 4"/>
            <p:cNvSpPr txBox="1">
              <a:spLocks noChangeArrowheads="1"/>
            </p:cNvSpPr>
            <p:nvPr/>
          </p:nvSpPr>
          <p:spPr bwMode="auto">
            <a:xfrm>
              <a:off x="262" y="1477"/>
              <a:ext cx="371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This is not true about von Neumann entropy! </a:t>
              </a:r>
            </a:p>
          </p:txBody>
        </p:sp>
        <p:graphicFrame>
          <p:nvGraphicFramePr>
            <p:cNvPr id="177157" name="Object 5"/>
            <p:cNvGraphicFramePr>
              <a:graphicFrameLocks noChangeAspect="1"/>
            </p:cNvGraphicFramePr>
            <p:nvPr/>
          </p:nvGraphicFramePr>
          <p:xfrm>
            <a:off x="345" y="1915"/>
            <a:ext cx="1932" cy="419"/>
          </p:xfrm>
          <a:graphic>
            <a:graphicData uri="http://schemas.openxmlformats.org/presentationml/2006/ole">
              <p:oleObj spid="_x0000_s44034" name="Equation" r:id="rId4" imgW="1054080" imgH="228600" progId="Equation.3">
                <p:embed/>
              </p:oleObj>
            </a:graphicData>
          </a:graphic>
        </p:graphicFrame>
        <p:sp>
          <p:nvSpPr>
            <p:cNvPr id="177158" name="Text Box 6"/>
            <p:cNvSpPr txBox="1">
              <a:spLocks noChangeArrowheads="1"/>
            </p:cNvSpPr>
            <p:nvPr/>
          </p:nvSpPr>
          <p:spPr bwMode="auto">
            <a:xfrm>
              <a:off x="299" y="2437"/>
              <a:ext cx="371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Off-diagonal elements do not average to zero.</a:t>
              </a:r>
            </a:p>
          </p:txBody>
        </p:sp>
      </p:grp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381000" y="4572000"/>
            <a:ext cx="81549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usual way around: coarse-grain density matrix (remove by hand fast oscillating off-diagonal elements of 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.</a:t>
            </a:r>
            <a:b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</a:b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Problem: not a unique procedure, explicitly violates time reversibility and Hamiltonian dynamics.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357188" y="531813"/>
            <a:ext cx="7907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Von Neumann entropy: always conserved in time (in isolated systems). More generally it is invariant under arbitrary unitary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transfomations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79203" name="Object 3"/>
          <p:cNvGraphicFramePr>
            <a:graphicFrameLocks noChangeAspect="1"/>
          </p:cNvGraphicFramePr>
          <p:nvPr/>
        </p:nvGraphicFramePr>
        <p:xfrm>
          <a:off x="228600" y="1752600"/>
          <a:ext cx="8248650" cy="598487"/>
        </p:xfrm>
        <a:graphic>
          <a:graphicData uri="http://schemas.openxmlformats.org/presentationml/2006/ole">
            <p:oleObj spid="_x0000_s45058" name="Equation" r:id="rId4" imgW="3327120" imgH="241200" progId="Equation.3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5750" y="2724150"/>
            <a:ext cx="8121650" cy="1924050"/>
            <a:chOff x="216" y="1889"/>
            <a:chExt cx="5116" cy="1212"/>
          </a:xfrm>
        </p:grpSpPr>
        <p:sp>
          <p:nvSpPr>
            <p:cNvPr id="179205" name="Text Box 5"/>
            <p:cNvSpPr txBox="1">
              <a:spLocks noChangeArrowheads="1"/>
            </p:cNvSpPr>
            <p:nvPr/>
          </p:nvSpPr>
          <p:spPr bwMode="auto">
            <a:xfrm>
              <a:off x="216" y="1889"/>
              <a:ext cx="502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Thermodynamics: entropy is conserved only for adiabatic (slow, reversible) processes. Otherwise it increases.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16" y="2565"/>
              <a:ext cx="5116" cy="536"/>
              <a:chOff x="216" y="2565"/>
              <a:chExt cx="5116" cy="536"/>
            </a:xfrm>
          </p:grpSpPr>
          <p:sp>
            <p:nvSpPr>
              <p:cNvPr id="179207" name="Text Box 7"/>
              <p:cNvSpPr txBox="1">
                <a:spLocks noChangeArrowheads="1"/>
              </p:cNvSpPr>
              <p:nvPr/>
            </p:nvSpPr>
            <p:spPr bwMode="auto">
              <a:xfrm>
                <a:off x="216" y="2565"/>
                <a:ext cx="5116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US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Quantum mechanics: for adiabatic processes there are no transitions between energy levels: </a:t>
                </a:r>
              </a:p>
            </p:txBody>
          </p:sp>
          <p:graphicFrame>
            <p:nvGraphicFramePr>
              <p:cNvPr id="179208" name="Object 8"/>
              <p:cNvGraphicFramePr>
                <a:graphicFrameLocks noChangeAspect="1"/>
              </p:cNvGraphicFramePr>
              <p:nvPr/>
            </p:nvGraphicFramePr>
            <p:xfrm>
              <a:off x="2881" y="2810"/>
              <a:ext cx="1326" cy="291"/>
            </p:xfrm>
            <a:graphic>
              <a:graphicData uri="http://schemas.openxmlformats.org/presentationml/2006/ole">
                <p:oleObj spid="_x0000_s45060" name="Equation" r:id="rId5" imgW="1041120" imgH="228600" progId="Equation.3">
                  <p:embed/>
                </p:oleObj>
              </a:graphicData>
            </a:graphic>
          </p:graphicFrame>
        </p:grp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30200" y="4725988"/>
            <a:ext cx="8194675" cy="1914525"/>
            <a:chOff x="208" y="2977"/>
            <a:chExt cx="5162" cy="1206"/>
          </a:xfrm>
        </p:grpSpPr>
        <p:sp>
          <p:nvSpPr>
            <p:cNvPr id="179209" name="Text Box 9"/>
            <p:cNvSpPr txBox="1">
              <a:spLocks noChangeArrowheads="1"/>
            </p:cNvSpPr>
            <p:nvPr/>
          </p:nvSpPr>
          <p:spPr bwMode="auto">
            <a:xfrm>
              <a:off x="208" y="2977"/>
              <a:ext cx="516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4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If these two adiabatic theorems are related then the entropy should only depend on </a:t>
              </a:r>
              <a:r>
                <a:rPr lang="en-US" sz="2400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</a:t>
              </a:r>
              <a:r>
                <a:rPr lang="en-US" sz="2400" i="1" baseline="-250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nn</a:t>
              </a:r>
              <a:r>
                <a:rPr lang="en-US" sz="2400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. </a:t>
              </a:r>
              <a:r>
                <a:rPr lang="en-US" sz="24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Simple resolution:</a:t>
              </a:r>
            </a:p>
          </p:txBody>
        </p: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278" y="3618"/>
              <a:ext cx="4923" cy="565"/>
              <a:chOff x="278" y="3618"/>
              <a:chExt cx="4923" cy="565"/>
            </a:xfrm>
          </p:grpSpPr>
          <p:graphicFrame>
            <p:nvGraphicFramePr>
              <p:cNvPr id="179213" name="Object 13"/>
              <p:cNvGraphicFramePr>
                <a:graphicFrameLocks noChangeAspect="1"/>
              </p:cNvGraphicFramePr>
              <p:nvPr/>
            </p:nvGraphicFramePr>
            <p:xfrm>
              <a:off x="278" y="3618"/>
              <a:ext cx="1963" cy="565"/>
            </p:xfrm>
            <a:graphic>
              <a:graphicData uri="http://schemas.openxmlformats.org/presentationml/2006/ole">
                <p:oleObj spid="_x0000_s45059" name="Equation" r:id="rId6" imgW="1193760" imgH="342720" progId="Equation.3">
                  <p:embed/>
                </p:oleObj>
              </a:graphicData>
            </a:graphic>
          </p:graphicFrame>
          <p:sp>
            <p:nvSpPr>
              <p:cNvPr id="179214" name="Text Box 14"/>
              <p:cNvSpPr txBox="1">
                <a:spLocks noChangeArrowheads="1"/>
              </p:cNvSpPr>
              <p:nvPr/>
            </p:nvSpPr>
            <p:spPr bwMode="auto">
              <a:xfrm>
                <a:off x="2456" y="3626"/>
                <a:ext cx="2344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the sum is taken in the instantaneous energy basis.</a:t>
                </a:r>
              </a:p>
            </p:txBody>
          </p:sp>
          <p:sp>
            <p:nvSpPr>
              <p:cNvPr id="179215" name="Text Box 15"/>
              <p:cNvSpPr txBox="1">
                <a:spLocks noChangeArrowheads="1"/>
              </p:cNvSpPr>
              <p:nvPr/>
            </p:nvSpPr>
            <p:spPr bwMode="auto">
              <a:xfrm>
                <a:off x="4788" y="3667"/>
                <a:ext cx="41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8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???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300038" y="384175"/>
            <a:ext cx="8283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Connection between two adiabatic theorems allows us to define </a:t>
            </a:r>
            <a:r>
              <a:rPr lang="en-US" sz="28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heat (</a:t>
            </a:r>
            <a:r>
              <a:rPr lang="en-US" sz="2000" i="1">
                <a:effectLst>
                  <a:outerShdw blurRad="38100" dist="38100" dir="2700000" algn="tl">
                    <a:srgbClr val="C0C0C0"/>
                  </a:outerShdw>
                </a:effectLst>
              </a:rPr>
              <a:t>A.P., Phys. Rev. Lett. </a:t>
            </a:r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101</a:t>
            </a:r>
            <a:r>
              <a:rPr lang="en-US" sz="2000" i="1">
                <a:effectLst>
                  <a:outerShdw blurRad="38100" dist="38100" dir="2700000" algn="tl">
                    <a:srgbClr val="C0C0C0"/>
                  </a:outerShdw>
                </a:effectLst>
              </a:rPr>
              <a:t>, 220402, 2008</a:t>
            </a: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314325" y="1474788"/>
            <a:ext cx="7810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Consider an arbitrary dynamical process and work in the instantaneous energy basis (adiabatic basis).</a:t>
            </a:r>
          </a:p>
        </p:txBody>
      </p:sp>
      <p:graphicFrame>
        <p:nvGraphicFramePr>
          <p:cNvPr id="216068" name="Object 4"/>
          <p:cNvGraphicFramePr>
            <a:graphicFrameLocks noChangeAspect="1"/>
          </p:cNvGraphicFramePr>
          <p:nvPr/>
        </p:nvGraphicFramePr>
        <p:xfrm>
          <a:off x="428625" y="2513013"/>
          <a:ext cx="8324850" cy="2006600"/>
        </p:xfrm>
        <a:graphic>
          <a:graphicData uri="http://schemas.openxmlformats.org/presentationml/2006/ole">
            <p:oleObj spid="_x0000_s46082" name="Equation" r:id="rId4" imgW="2844720" imgH="685800" progId="Equation.3">
              <p:embed/>
            </p:oleObj>
          </a:graphicData>
        </a:graphic>
      </p:graphicFrame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0" y="4637088"/>
            <a:ext cx="86899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66738" indent="-334963" algn="l">
              <a:spcBef>
                <a:spcPct val="25000"/>
              </a:spcBef>
              <a:buFontTx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Adiabatic energy is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function of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state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566738" indent="-334963" algn="l">
              <a:spcBef>
                <a:spcPct val="25000"/>
              </a:spcBef>
              <a:buFontTx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Heat is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function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process.</a:t>
            </a:r>
          </a:p>
          <a:p>
            <a:pPr marL="566738" indent="-334963" algn="l">
              <a:spcBef>
                <a:spcPct val="25000"/>
              </a:spcBef>
              <a:buFontTx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Heat vanishes in the adiabatic limit. 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Now this is not the   postulate, this is a consequence of the Hamiltonian dynamics!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1374775" y="450850"/>
            <a:ext cx="5862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Isolated systems. Initial stationary state.</a:t>
            </a:r>
          </a:p>
        </p:txBody>
      </p:sp>
      <p:graphicFrame>
        <p:nvGraphicFramePr>
          <p:cNvPr id="218115" name="Object 3"/>
          <p:cNvGraphicFramePr>
            <a:graphicFrameLocks noChangeAspect="1"/>
          </p:cNvGraphicFramePr>
          <p:nvPr/>
        </p:nvGraphicFramePr>
        <p:xfrm>
          <a:off x="803275" y="1031875"/>
          <a:ext cx="2324100" cy="588963"/>
        </p:xfrm>
        <a:graphic>
          <a:graphicData uri="http://schemas.openxmlformats.org/presentationml/2006/ole">
            <p:oleObj spid="_x0000_s47106" name="Equation" r:id="rId4" imgW="952200" imgH="241200" progId="Equation.3">
              <p:embed/>
            </p:oleObj>
          </a:graphicData>
        </a:graphic>
      </p:graphicFrame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609600" y="1828800"/>
            <a:ext cx="34242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Unitarity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the evolution:</a:t>
            </a:r>
          </a:p>
        </p:txBody>
      </p:sp>
      <p:graphicFrame>
        <p:nvGraphicFramePr>
          <p:cNvPr id="218117" name="Object 5"/>
          <p:cNvGraphicFramePr>
            <a:graphicFrameLocks noChangeAspect="1"/>
          </p:cNvGraphicFramePr>
          <p:nvPr/>
        </p:nvGraphicFramePr>
        <p:xfrm>
          <a:off x="533400" y="2286000"/>
          <a:ext cx="6577013" cy="1069975"/>
        </p:xfrm>
        <a:graphic>
          <a:graphicData uri="http://schemas.openxmlformats.org/presentationml/2006/ole">
            <p:oleObj spid="_x0000_s47107" name="Equation" r:id="rId5" imgW="2108160" imgH="342720" progId="Equation.3">
              <p:embed/>
            </p:oleObj>
          </a:graphicData>
        </a:graphic>
      </p:graphicFrame>
      <p:graphicFrame>
        <p:nvGraphicFramePr>
          <p:cNvPr id="218118" name="Object 6"/>
          <p:cNvGraphicFramePr>
            <a:graphicFrameLocks noChangeAspect="1"/>
          </p:cNvGraphicFramePr>
          <p:nvPr/>
        </p:nvGraphicFramePr>
        <p:xfrm>
          <a:off x="476250" y="4535488"/>
          <a:ext cx="3946525" cy="895350"/>
        </p:xfrm>
        <a:graphic>
          <a:graphicData uri="http://schemas.openxmlformats.org/presentationml/2006/ole">
            <p:oleObj spid="_x0000_s47108" name="Equation" r:id="rId6" imgW="1511280" imgH="342720" progId="Equation.3">
              <p:embed/>
            </p:oleObj>
          </a:graphicData>
        </a:graphic>
      </p:graphicFrame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536575" y="5842000"/>
            <a:ext cx="77517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In general there is no detailed balance even for cyclic processes (but within the Fremi-Golden rule there is).</a:t>
            </a:r>
          </a:p>
        </p:txBody>
      </p:sp>
      <p:graphicFrame>
        <p:nvGraphicFramePr>
          <p:cNvPr id="218120" name="Object 8"/>
          <p:cNvGraphicFramePr>
            <a:graphicFrameLocks noChangeAspect="1"/>
          </p:cNvGraphicFramePr>
          <p:nvPr/>
        </p:nvGraphicFramePr>
        <p:xfrm>
          <a:off x="609600" y="3352800"/>
          <a:ext cx="3833813" cy="879475"/>
        </p:xfrm>
        <a:graphic>
          <a:graphicData uri="http://schemas.openxmlformats.org/presentationml/2006/ole">
            <p:oleObj spid="_x0000_s47109" name="Equation" r:id="rId7" imgW="1384200" imgH="317160" progId="Equation.3">
              <p:embed/>
            </p:oleObj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210175" y="4151313"/>
            <a:ext cx="3300413" cy="1508125"/>
            <a:chOff x="2944" y="2496"/>
            <a:chExt cx="2079" cy="1124"/>
          </a:xfrm>
        </p:grpSpPr>
        <p:sp>
          <p:nvSpPr>
            <p:cNvPr id="218122" name="Freeform 10"/>
            <p:cNvSpPr>
              <a:spLocks/>
            </p:cNvSpPr>
            <p:nvPr/>
          </p:nvSpPr>
          <p:spPr bwMode="auto">
            <a:xfrm>
              <a:off x="2944" y="2496"/>
              <a:ext cx="1892" cy="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7" y="320"/>
                </a:cxn>
                <a:cxn ang="0">
                  <a:pos x="1755" y="411"/>
                </a:cxn>
              </a:cxnLst>
              <a:rect l="0" t="0" r="r" b="b"/>
              <a:pathLst>
                <a:path w="1755" h="411">
                  <a:moveTo>
                    <a:pt x="0" y="0"/>
                  </a:moveTo>
                  <a:cubicBezTo>
                    <a:pt x="347" y="125"/>
                    <a:pt x="694" y="251"/>
                    <a:pt x="987" y="320"/>
                  </a:cubicBezTo>
                  <a:cubicBezTo>
                    <a:pt x="1280" y="389"/>
                    <a:pt x="1619" y="397"/>
                    <a:pt x="1755" y="411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123" name="Line 11"/>
            <p:cNvSpPr>
              <a:spLocks noChangeShapeType="1"/>
            </p:cNvSpPr>
            <p:nvPr/>
          </p:nvSpPr>
          <p:spPr bwMode="auto">
            <a:xfrm>
              <a:off x="2972" y="3118"/>
              <a:ext cx="1912" cy="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124" name="Freeform 12"/>
            <p:cNvSpPr>
              <a:spLocks/>
            </p:cNvSpPr>
            <p:nvPr/>
          </p:nvSpPr>
          <p:spPr bwMode="auto">
            <a:xfrm>
              <a:off x="2971" y="3401"/>
              <a:ext cx="2052" cy="219"/>
            </a:xfrm>
            <a:custGeom>
              <a:avLst/>
              <a:gdLst/>
              <a:ahLst/>
              <a:cxnLst>
                <a:cxn ang="0">
                  <a:pos x="0" y="219"/>
                </a:cxn>
                <a:cxn ang="0">
                  <a:pos x="869" y="64"/>
                </a:cxn>
                <a:cxn ang="0">
                  <a:pos x="1875" y="9"/>
                </a:cxn>
                <a:cxn ang="0">
                  <a:pos x="1929" y="9"/>
                </a:cxn>
              </a:cxnLst>
              <a:rect l="0" t="0" r="r" b="b"/>
              <a:pathLst>
                <a:path w="2052" h="219">
                  <a:moveTo>
                    <a:pt x="0" y="219"/>
                  </a:moveTo>
                  <a:cubicBezTo>
                    <a:pt x="278" y="159"/>
                    <a:pt x="556" y="99"/>
                    <a:pt x="869" y="64"/>
                  </a:cubicBezTo>
                  <a:cubicBezTo>
                    <a:pt x="1182" y="29"/>
                    <a:pt x="1698" y="18"/>
                    <a:pt x="1875" y="9"/>
                  </a:cubicBezTo>
                  <a:cubicBezTo>
                    <a:pt x="2052" y="0"/>
                    <a:pt x="1990" y="4"/>
                    <a:pt x="1929" y="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125" name="Line 13"/>
            <p:cNvSpPr>
              <a:spLocks noChangeShapeType="1"/>
            </p:cNvSpPr>
            <p:nvPr/>
          </p:nvSpPr>
          <p:spPr bwMode="auto">
            <a:xfrm flipV="1">
              <a:off x="4645" y="3118"/>
              <a:ext cx="0" cy="29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126" name="Line 14"/>
            <p:cNvSpPr>
              <a:spLocks noChangeShapeType="1"/>
            </p:cNvSpPr>
            <p:nvPr/>
          </p:nvSpPr>
          <p:spPr bwMode="auto">
            <a:xfrm flipH="1" flipV="1">
              <a:off x="4754" y="2898"/>
              <a:ext cx="18" cy="51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127" name="Line 15"/>
            <p:cNvSpPr>
              <a:spLocks noChangeShapeType="1"/>
            </p:cNvSpPr>
            <p:nvPr/>
          </p:nvSpPr>
          <p:spPr bwMode="auto">
            <a:xfrm>
              <a:off x="3721" y="3054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128" name="Line 16"/>
            <p:cNvSpPr>
              <a:spLocks noChangeShapeType="1"/>
            </p:cNvSpPr>
            <p:nvPr/>
          </p:nvSpPr>
          <p:spPr bwMode="auto">
            <a:xfrm>
              <a:off x="4490" y="3145"/>
              <a:ext cx="0" cy="2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129" name="Line 17"/>
            <p:cNvSpPr>
              <a:spLocks noChangeShapeType="1"/>
            </p:cNvSpPr>
            <p:nvPr/>
          </p:nvSpPr>
          <p:spPr bwMode="auto">
            <a:xfrm>
              <a:off x="4352" y="2880"/>
              <a:ext cx="9" cy="53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2084388" y="4159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20163" name="Object 3"/>
          <p:cNvGraphicFramePr>
            <a:graphicFrameLocks noChangeAspect="1"/>
          </p:cNvGraphicFramePr>
          <p:nvPr/>
        </p:nvGraphicFramePr>
        <p:xfrm>
          <a:off x="584200" y="414338"/>
          <a:ext cx="4879975" cy="793750"/>
        </p:xfrm>
        <a:graphic>
          <a:graphicData uri="http://schemas.openxmlformats.org/presentationml/2006/ole">
            <p:oleObj spid="_x0000_s48130" name="Equation" r:id="rId4" imgW="2108160" imgH="342720" progId="Equation.3">
              <p:embed/>
            </p:oleObj>
          </a:graphicData>
        </a:graphic>
      </p:graphicFrame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663575" y="1198563"/>
            <a:ext cx="91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yields</a:t>
            </a:r>
          </a:p>
        </p:txBody>
      </p:sp>
      <p:graphicFrame>
        <p:nvGraphicFramePr>
          <p:cNvPr id="220165" name="Object 5"/>
          <p:cNvGraphicFramePr>
            <a:graphicFrameLocks noChangeAspect="1"/>
          </p:cNvGraphicFramePr>
          <p:nvPr/>
        </p:nvGraphicFramePr>
        <p:xfrm>
          <a:off x="636588" y="1692275"/>
          <a:ext cx="7081837" cy="881063"/>
        </p:xfrm>
        <a:graphic>
          <a:graphicData uri="http://schemas.openxmlformats.org/presentationml/2006/ole">
            <p:oleObj spid="_x0000_s48131" name="Equation" r:id="rId5" imgW="2755800" imgH="342720" progId="Equation.3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77863" y="2520950"/>
            <a:ext cx="8116887" cy="2968625"/>
            <a:chOff x="427" y="1725"/>
            <a:chExt cx="5113" cy="1870"/>
          </a:xfrm>
        </p:grpSpPr>
        <p:sp>
          <p:nvSpPr>
            <p:cNvPr id="220167" name="Text Box 7"/>
            <p:cNvSpPr txBox="1">
              <a:spLocks noChangeArrowheads="1"/>
            </p:cNvSpPr>
            <p:nvPr/>
          </p:nvSpPr>
          <p:spPr bwMode="auto">
            <a:xfrm>
              <a:off x="427" y="1725"/>
              <a:ext cx="274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If there is a detailed balance then</a:t>
              </a:r>
            </a:p>
          </p:txBody>
        </p:sp>
        <p:graphicFrame>
          <p:nvGraphicFramePr>
            <p:cNvPr id="220168" name="Object 8"/>
            <p:cNvGraphicFramePr>
              <a:graphicFrameLocks noChangeAspect="1"/>
            </p:cNvGraphicFramePr>
            <p:nvPr/>
          </p:nvGraphicFramePr>
          <p:xfrm>
            <a:off x="476" y="2134"/>
            <a:ext cx="3824" cy="678"/>
          </p:xfrm>
          <a:graphic>
            <a:graphicData uri="http://schemas.openxmlformats.org/presentationml/2006/ole">
              <p:oleObj spid="_x0000_s48132" name="Equation" r:id="rId6" imgW="2361960" imgH="419040" progId="Equation.3">
                <p:embed/>
              </p:oleObj>
            </a:graphicData>
          </a:graphic>
        </p:graphicFrame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427" y="2839"/>
              <a:ext cx="5113" cy="756"/>
              <a:chOff x="454" y="3324"/>
              <a:chExt cx="5113" cy="756"/>
            </a:xfrm>
          </p:grpSpPr>
          <p:sp>
            <p:nvSpPr>
              <p:cNvPr id="220170" name="Text Box 10"/>
              <p:cNvSpPr txBox="1">
                <a:spLocks noChangeArrowheads="1"/>
              </p:cNvSpPr>
              <p:nvPr/>
            </p:nvSpPr>
            <p:spPr bwMode="auto">
              <a:xfrm>
                <a:off x="454" y="3324"/>
                <a:ext cx="5113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US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Heat is non-negative for cyclic processes if the initial density matrix is passive                                 . 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 </a:t>
                </a:r>
                <a:r>
                  <a:rPr lang="en-US" sz="2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Second </a:t>
                </a:r>
                <a:r>
                  <a:rPr lang="en-US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law of thermodynamics in Thompson (Kelvin’s form).</a:t>
                </a:r>
              </a:p>
            </p:txBody>
          </p:sp>
          <p:graphicFrame>
            <p:nvGraphicFramePr>
              <p:cNvPr id="220171" name="Object 11"/>
              <p:cNvGraphicFramePr>
                <a:graphicFrameLocks noChangeAspect="1"/>
              </p:cNvGraphicFramePr>
              <p:nvPr/>
            </p:nvGraphicFramePr>
            <p:xfrm>
              <a:off x="1825" y="3555"/>
              <a:ext cx="1554" cy="271"/>
            </p:xfrm>
            <a:graphic>
              <a:graphicData uri="http://schemas.openxmlformats.org/presentationml/2006/ole">
                <p:oleObj spid="_x0000_s48133" name="Equation" r:id="rId7" imgW="1384200" imgH="241200" progId="Equation.3">
                  <p:embed/>
                </p:oleObj>
              </a:graphicData>
            </a:graphic>
          </p:graphicFrame>
        </p:grpSp>
      </p:grpSp>
      <p:sp>
        <p:nvSpPr>
          <p:cNvPr id="220172" name="Text Box 12"/>
          <p:cNvSpPr txBox="1">
            <a:spLocks noChangeArrowheads="1"/>
          </p:cNvSpPr>
          <p:nvPr/>
        </p:nvSpPr>
        <p:spPr bwMode="auto">
          <a:xfrm>
            <a:off x="227013" y="5668963"/>
            <a:ext cx="87217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statement is also true without the detailed balance but the proof is more complicated (</a:t>
            </a:r>
            <a:r>
              <a:rPr lang="en-US" sz="2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Thirring</a:t>
            </a:r>
            <a:r>
              <a: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Quantum Mathematical Physics, Springer 1999).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7431088" y="3178175"/>
            <a:ext cx="1117600" cy="755650"/>
            <a:chOff x="4681" y="2002"/>
            <a:chExt cx="704" cy="476"/>
          </a:xfrm>
        </p:grpSpPr>
        <p:sp>
          <p:nvSpPr>
            <p:cNvPr id="220174" name="Line 14"/>
            <p:cNvSpPr>
              <a:spLocks noChangeShapeType="1"/>
            </p:cNvSpPr>
            <p:nvPr/>
          </p:nvSpPr>
          <p:spPr bwMode="auto">
            <a:xfrm>
              <a:off x="4699" y="2441"/>
              <a:ext cx="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75" name="Line 15"/>
            <p:cNvSpPr>
              <a:spLocks noChangeShapeType="1"/>
            </p:cNvSpPr>
            <p:nvPr/>
          </p:nvSpPr>
          <p:spPr bwMode="auto">
            <a:xfrm>
              <a:off x="4681" y="2048"/>
              <a:ext cx="6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76" name="Oval 16"/>
            <p:cNvSpPr>
              <a:spLocks noChangeArrowheads="1"/>
            </p:cNvSpPr>
            <p:nvPr/>
          </p:nvSpPr>
          <p:spPr bwMode="auto">
            <a:xfrm>
              <a:off x="4791" y="2377"/>
              <a:ext cx="91" cy="10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77" name="Oval 17"/>
            <p:cNvSpPr>
              <a:spLocks noChangeArrowheads="1"/>
            </p:cNvSpPr>
            <p:nvPr/>
          </p:nvSpPr>
          <p:spPr bwMode="auto">
            <a:xfrm>
              <a:off x="5033" y="2373"/>
              <a:ext cx="91" cy="10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78" name="Oval 18"/>
            <p:cNvSpPr>
              <a:spLocks noChangeArrowheads="1"/>
            </p:cNvSpPr>
            <p:nvPr/>
          </p:nvSpPr>
          <p:spPr bwMode="auto">
            <a:xfrm>
              <a:off x="5231" y="2002"/>
              <a:ext cx="91" cy="10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79" name="Line 19"/>
            <p:cNvSpPr>
              <a:spLocks noChangeShapeType="1"/>
            </p:cNvSpPr>
            <p:nvPr/>
          </p:nvSpPr>
          <p:spPr bwMode="auto">
            <a:xfrm flipV="1">
              <a:off x="4845" y="2039"/>
              <a:ext cx="0" cy="3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80" name="Line 20"/>
            <p:cNvSpPr>
              <a:spLocks noChangeShapeType="1"/>
            </p:cNvSpPr>
            <p:nvPr/>
          </p:nvSpPr>
          <p:spPr bwMode="auto">
            <a:xfrm flipV="1">
              <a:off x="5078" y="2035"/>
              <a:ext cx="0" cy="3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81" name="Line 21"/>
            <p:cNvSpPr>
              <a:spLocks noChangeShapeType="1"/>
            </p:cNvSpPr>
            <p:nvPr/>
          </p:nvSpPr>
          <p:spPr bwMode="auto">
            <a:xfrm flipV="1">
              <a:off x="5265" y="2067"/>
              <a:ext cx="0" cy="3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249238" y="219075"/>
            <a:ext cx="7483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Properties of d-entropy (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A. Polkovnikov, </a:t>
            </a:r>
            <a:r>
              <a:rPr lang="en-US" sz="2000" i="1">
                <a:effectLst>
                  <a:outerShdw blurRad="38100" dist="38100" dir="2700000" algn="tl">
                    <a:srgbClr val="C0C0C0"/>
                  </a:outerShdw>
                </a:effectLst>
              </a:rPr>
              <a:t>arXiv:0806.2862.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)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444500" y="1127125"/>
            <a:ext cx="259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Jensen’s inequality:</a:t>
            </a:r>
          </a:p>
        </p:txBody>
      </p:sp>
      <p:graphicFrame>
        <p:nvGraphicFramePr>
          <p:cNvPr id="224260" name="Object 4"/>
          <p:cNvGraphicFramePr>
            <a:graphicFrameLocks noChangeAspect="1"/>
          </p:cNvGraphicFramePr>
          <p:nvPr/>
        </p:nvGraphicFramePr>
        <p:xfrm>
          <a:off x="455613" y="1790700"/>
          <a:ext cx="6961187" cy="561975"/>
        </p:xfrm>
        <a:graphic>
          <a:graphicData uri="http://schemas.openxmlformats.org/presentationml/2006/ole">
            <p:oleObj spid="_x0000_s49154" name="Equation" r:id="rId4" imgW="2831760" imgH="228600" progId="Equation.3">
              <p:embed/>
            </p:oleObj>
          </a:graphicData>
        </a:graphic>
      </p:graphicFrame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315913" y="2476500"/>
            <a:ext cx="8502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Therefore if the initial density matrix is stationary (diagonal) then</a:t>
            </a:r>
          </a:p>
        </p:txBody>
      </p:sp>
      <p:graphicFrame>
        <p:nvGraphicFramePr>
          <p:cNvPr id="224262" name="Object 6"/>
          <p:cNvGraphicFramePr>
            <a:graphicFrameLocks noChangeAspect="1"/>
          </p:cNvGraphicFramePr>
          <p:nvPr/>
        </p:nvGraphicFramePr>
        <p:xfrm>
          <a:off x="423863" y="3171825"/>
          <a:ext cx="4738687" cy="604838"/>
        </p:xfrm>
        <a:graphic>
          <a:graphicData uri="http://schemas.openxmlformats.org/presentationml/2006/ole">
            <p:oleObj spid="_x0000_s49155" name="Equation" r:id="rId5" imgW="1790640" imgH="228600" progId="Equation.3">
              <p:embed/>
            </p:oleObj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8450" y="3986212"/>
            <a:ext cx="8408988" cy="2498724"/>
            <a:chOff x="188" y="2511"/>
            <a:chExt cx="5297" cy="1574"/>
          </a:xfrm>
        </p:grpSpPr>
        <p:sp>
          <p:nvSpPr>
            <p:cNvPr id="224264" name="Text Box 8"/>
            <p:cNvSpPr txBox="1">
              <a:spLocks noChangeArrowheads="1"/>
            </p:cNvSpPr>
            <p:nvPr/>
          </p:nvSpPr>
          <p:spPr bwMode="auto">
            <a:xfrm>
              <a:off x="188" y="2511"/>
              <a:ext cx="4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Now assume that the initial state is thermal equilibrium</a:t>
              </a:r>
            </a:p>
          </p:txBody>
        </p:sp>
        <p:graphicFrame>
          <p:nvGraphicFramePr>
            <p:cNvPr id="224265" name="Object 9"/>
            <p:cNvGraphicFramePr>
              <a:graphicFrameLocks noChangeAspect="1"/>
            </p:cNvGraphicFramePr>
            <p:nvPr/>
          </p:nvGraphicFramePr>
          <p:xfrm>
            <a:off x="277" y="2932"/>
            <a:ext cx="1779" cy="606"/>
          </p:xfrm>
          <a:graphic>
            <a:graphicData uri="http://schemas.openxmlformats.org/presentationml/2006/ole">
              <p:oleObj spid="_x0000_s49156" name="Equation" r:id="rId6" imgW="1155600" imgH="393480" progId="Equation.3">
                <p:embed/>
              </p:oleObj>
            </a:graphicData>
          </a:graphic>
        </p:graphicFrame>
        <p:sp>
          <p:nvSpPr>
            <p:cNvPr id="224266" name="Text Box 10"/>
            <p:cNvSpPr txBox="1">
              <a:spLocks noChangeArrowheads="1"/>
            </p:cNvSpPr>
            <p:nvPr/>
          </p:nvSpPr>
          <p:spPr bwMode="auto">
            <a:xfrm>
              <a:off x="289" y="3562"/>
              <a:ext cx="519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Let us consider an infinitesimal change of the system and compute energy and entropy change.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306" name="Object 2"/>
          <p:cNvGraphicFramePr>
            <a:graphicFrameLocks noChangeAspect="1"/>
          </p:cNvGraphicFramePr>
          <p:nvPr/>
        </p:nvGraphicFramePr>
        <p:xfrm>
          <a:off x="623888" y="422275"/>
          <a:ext cx="6429375" cy="2065338"/>
        </p:xfrm>
        <a:graphic>
          <a:graphicData uri="http://schemas.openxmlformats.org/presentationml/2006/ole">
            <p:oleObj spid="_x0000_s50178" name="Equation" r:id="rId4" imgW="2450880" imgH="787320" progId="Equation.3">
              <p:embed/>
            </p:oleObj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20713" y="2601913"/>
            <a:ext cx="7407275" cy="3659188"/>
            <a:chOff x="391" y="1639"/>
            <a:chExt cx="4666" cy="2305"/>
          </a:xfrm>
        </p:grpSpPr>
        <p:sp>
          <p:nvSpPr>
            <p:cNvPr id="226308" name="Text Box 4"/>
            <p:cNvSpPr txBox="1">
              <a:spLocks noChangeArrowheads="1"/>
            </p:cNvSpPr>
            <p:nvPr/>
          </p:nvSpPr>
          <p:spPr bwMode="auto">
            <a:xfrm>
              <a:off x="391" y="1639"/>
              <a:ext cx="466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Recover the first law of thermodynamics (Fundamental Relation).</a:t>
              </a:r>
            </a:p>
          </p:txBody>
        </p:sp>
        <p:graphicFrame>
          <p:nvGraphicFramePr>
            <p:cNvPr id="226309" name="Object 5"/>
            <p:cNvGraphicFramePr>
              <a:graphicFrameLocks noChangeAspect="1"/>
            </p:cNvGraphicFramePr>
            <p:nvPr/>
          </p:nvGraphicFramePr>
          <p:xfrm>
            <a:off x="433" y="2388"/>
            <a:ext cx="2842" cy="891"/>
          </p:xfrm>
          <a:graphic>
            <a:graphicData uri="http://schemas.openxmlformats.org/presentationml/2006/ole">
              <p:oleObj spid="_x0000_s50179" name="Equation" r:id="rId5" imgW="1498320" imgH="469800" progId="Equation.3">
                <p:embed/>
              </p:oleObj>
            </a:graphicData>
          </a:graphic>
        </p:graphicFrame>
        <p:sp>
          <p:nvSpPr>
            <p:cNvPr id="226310" name="Text Box 6"/>
            <p:cNvSpPr txBox="1">
              <a:spLocks noChangeArrowheads="1"/>
            </p:cNvSpPr>
            <p:nvPr/>
          </p:nvSpPr>
          <p:spPr bwMode="auto">
            <a:xfrm>
              <a:off x="416" y="3421"/>
              <a:ext cx="163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If 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 stands for the</a:t>
              </a:r>
              <a:b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</a:b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volume the we find</a:t>
              </a:r>
            </a:p>
          </p:txBody>
        </p:sp>
        <p:graphicFrame>
          <p:nvGraphicFramePr>
            <p:cNvPr id="226311" name="Object 7"/>
            <p:cNvGraphicFramePr>
              <a:graphicFrameLocks noChangeAspect="1"/>
            </p:cNvGraphicFramePr>
            <p:nvPr/>
          </p:nvGraphicFramePr>
          <p:xfrm>
            <a:off x="2178" y="3490"/>
            <a:ext cx="2337" cy="434"/>
          </p:xfrm>
          <a:graphic>
            <a:graphicData uri="http://schemas.openxmlformats.org/presentationml/2006/ole">
              <p:oleObj spid="_x0000_s50180" name="Equation" r:id="rId6" imgW="1231560" imgH="228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1838325" y="319088"/>
            <a:ext cx="5645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Classic example: freely expanding gas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6725" y="1319213"/>
            <a:ext cx="3295650" cy="928687"/>
            <a:chOff x="321" y="649"/>
            <a:chExt cx="2076" cy="585"/>
          </a:xfrm>
        </p:grpSpPr>
        <p:sp>
          <p:nvSpPr>
            <p:cNvPr id="230404" name="Rectangle 4"/>
            <p:cNvSpPr>
              <a:spLocks noChangeArrowheads="1"/>
            </p:cNvSpPr>
            <p:nvPr/>
          </p:nvSpPr>
          <p:spPr bwMode="auto">
            <a:xfrm>
              <a:off x="321" y="649"/>
              <a:ext cx="2076" cy="5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05" name="Line 5"/>
            <p:cNvSpPr>
              <a:spLocks noChangeShapeType="1"/>
            </p:cNvSpPr>
            <p:nvPr/>
          </p:nvSpPr>
          <p:spPr bwMode="auto">
            <a:xfrm>
              <a:off x="1362" y="649"/>
              <a:ext cx="0" cy="5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406" name="Oval 6"/>
            <p:cNvSpPr>
              <a:spLocks noChangeArrowheads="1"/>
            </p:cNvSpPr>
            <p:nvPr/>
          </p:nvSpPr>
          <p:spPr bwMode="auto">
            <a:xfrm>
              <a:off x="704" y="942"/>
              <a:ext cx="110" cy="1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07" name="Oval 7"/>
            <p:cNvSpPr>
              <a:spLocks noChangeArrowheads="1"/>
            </p:cNvSpPr>
            <p:nvPr/>
          </p:nvSpPr>
          <p:spPr bwMode="auto">
            <a:xfrm>
              <a:off x="1001" y="1084"/>
              <a:ext cx="110" cy="1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08" name="Oval 8"/>
            <p:cNvSpPr>
              <a:spLocks noChangeArrowheads="1"/>
            </p:cNvSpPr>
            <p:nvPr/>
          </p:nvSpPr>
          <p:spPr bwMode="auto">
            <a:xfrm>
              <a:off x="444" y="763"/>
              <a:ext cx="110" cy="1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09" name="Oval 9"/>
            <p:cNvSpPr>
              <a:spLocks noChangeArrowheads="1"/>
            </p:cNvSpPr>
            <p:nvPr/>
          </p:nvSpPr>
          <p:spPr bwMode="auto">
            <a:xfrm>
              <a:off x="790" y="783"/>
              <a:ext cx="110" cy="1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10" name="Oval 10"/>
            <p:cNvSpPr>
              <a:spLocks noChangeArrowheads="1"/>
            </p:cNvSpPr>
            <p:nvPr/>
          </p:nvSpPr>
          <p:spPr bwMode="auto">
            <a:xfrm>
              <a:off x="444" y="1020"/>
              <a:ext cx="110" cy="1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11" name="Oval 11"/>
            <p:cNvSpPr>
              <a:spLocks noChangeArrowheads="1"/>
            </p:cNvSpPr>
            <p:nvPr/>
          </p:nvSpPr>
          <p:spPr bwMode="auto">
            <a:xfrm>
              <a:off x="1047" y="745"/>
              <a:ext cx="110" cy="1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0412" name="Line 12"/>
          <p:cNvSpPr>
            <a:spLocks noChangeShapeType="1"/>
          </p:cNvSpPr>
          <p:nvPr/>
        </p:nvSpPr>
        <p:spPr bwMode="auto">
          <a:xfrm>
            <a:off x="4048125" y="1800225"/>
            <a:ext cx="5953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0413" name="Rectangle 13"/>
          <p:cNvSpPr>
            <a:spLocks noChangeArrowheads="1"/>
          </p:cNvSpPr>
          <p:nvPr/>
        </p:nvSpPr>
        <p:spPr bwMode="auto">
          <a:xfrm>
            <a:off x="4989513" y="1266825"/>
            <a:ext cx="3295650" cy="928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14" name="Oval 14"/>
          <p:cNvSpPr>
            <a:spLocks noChangeArrowheads="1"/>
          </p:cNvSpPr>
          <p:nvPr/>
        </p:nvSpPr>
        <p:spPr bwMode="auto">
          <a:xfrm>
            <a:off x="5989638" y="1762125"/>
            <a:ext cx="174625" cy="1730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15" name="Oval 15"/>
          <p:cNvSpPr>
            <a:spLocks noChangeArrowheads="1"/>
          </p:cNvSpPr>
          <p:nvPr/>
        </p:nvSpPr>
        <p:spPr bwMode="auto">
          <a:xfrm>
            <a:off x="7156450" y="1827213"/>
            <a:ext cx="174625" cy="1730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16" name="Oval 16"/>
          <p:cNvSpPr>
            <a:spLocks noChangeArrowheads="1"/>
          </p:cNvSpPr>
          <p:nvPr/>
        </p:nvSpPr>
        <p:spPr bwMode="auto">
          <a:xfrm>
            <a:off x="5519738" y="1433513"/>
            <a:ext cx="174625" cy="1730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17" name="Oval 17"/>
          <p:cNvSpPr>
            <a:spLocks noChangeArrowheads="1"/>
          </p:cNvSpPr>
          <p:nvPr/>
        </p:nvSpPr>
        <p:spPr bwMode="auto">
          <a:xfrm>
            <a:off x="6561138" y="1463675"/>
            <a:ext cx="174625" cy="1730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18" name="Oval 18"/>
          <p:cNvSpPr>
            <a:spLocks noChangeArrowheads="1"/>
          </p:cNvSpPr>
          <p:nvPr/>
        </p:nvSpPr>
        <p:spPr bwMode="auto">
          <a:xfrm>
            <a:off x="5184775" y="1855788"/>
            <a:ext cx="174625" cy="1730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19" name="Oval 19"/>
          <p:cNvSpPr>
            <a:spLocks noChangeArrowheads="1"/>
          </p:cNvSpPr>
          <p:nvPr/>
        </p:nvSpPr>
        <p:spPr bwMode="auto">
          <a:xfrm>
            <a:off x="7680325" y="1433513"/>
            <a:ext cx="174625" cy="1730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20" name="Text Box 20"/>
          <p:cNvSpPr txBox="1">
            <a:spLocks noChangeArrowheads="1"/>
          </p:cNvSpPr>
          <p:nvPr/>
        </p:nvSpPr>
        <p:spPr bwMode="auto">
          <a:xfrm>
            <a:off x="2316163" y="2606675"/>
            <a:ext cx="3420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Suddenly remove the wall</a:t>
            </a:r>
          </a:p>
        </p:txBody>
      </p:sp>
      <p:graphicFrame>
        <p:nvGraphicFramePr>
          <p:cNvPr id="230421" name="Object 21"/>
          <p:cNvGraphicFramePr>
            <a:graphicFrameLocks noChangeAspect="1"/>
          </p:cNvGraphicFramePr>
          <p:nvPr/>
        </p:nvGraphicFramePr>
        <p:xfrm>
          <a:off x="231775" y="3341688"/>
          <a:ext cx="2168525" cy="722312"/>
        </p:xfrm>
        <a:graphic>
          <a:graphicData uri="http://schemas.openxmlformats.org/presentationml/2006/ole">
            <p:oleObj spid="_x0000_s51202" name="Equation" r:id="rId4" imgW="685800" imgH="228600" progId="Equation.3">
              <p:embed/>
            </p:oleObj>
          </a:graphicData>
        </a:graphic>
      </p:graphicFrame>
      <p:sp>
        <p:nvSpPr>
          <p:cNvPr id="230422" name="Text Box 22"/>
          <p:cNvSpPr txBox="1">
            <a:spLocks noChangeArrowheads="1"/>
          </p:cNvSpPr>
          <p:nvPr/>
        </p:nvSpPr>
        <p:spPr bwMode="auto">
          <a:xfrm>
            <a:off x="3216275" y="3452813"/>
            <a:ext cx="275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by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Liouville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theorem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01638" y="4235450"/>
            <a:ext cx="7378699" cy="1708150"/>
            <a:chOff x="253" y="2668"/>
            <a:chExt cx="4648" cy="1076"/>
          </a:xfrm>
        </p:grpSpPr>
        <p:graphicFrame>
          <p:nvGraphicFramePr>
            <p:cNvPr id="230424" name="Object 24"/>
            <p:cNvGraphicFramePr>
              <a:graphicFrameLocks noChangeAspect="1"/>
            </p:cNvGraphicFramePr>
            <p:nvPr/>
          </p:nvGraphicFramePr>
          <p:xfrm>
            <a:off x="314" y="2668"/>
            <a:ext cx="1620" cy="502"/>
          </p:xfrm>
          <a:graphic>
            <a:graphicData uri="http://schemas.openxmlformats.org/presentationml/2006/ole">
              <p:oleObj spid="_x0000_s51203" name="Equation" r:id="rId5" imgW="1269720" imgH="393480" progId="Equation.3">
                <p:embed/>
              </p:oleObj>
            </a:graphicData>
          </a:graphic>
        </p:graphicFrame>
        <p:sp>
          <p:nvSpPr>
            <p:cNvPr id="230425" name="Text Box 25"/>
            <p:cNvSpPr txBox="1">
              <a:spLocks noChangeArrowheads="1"/>
            </p:cNvSpPr>
            <p:nvPr/>
          </p:nvSpPr>
          <p:spPr bwMode="auto">
            <a:xfrm>
              <a:off x="2100" y="2740"/>
              <a:ext cx="280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double number of occupied states</a:t>
              </a:r>
            </a:p>
          </p:txBody>
        </p:sp>
        <p:graphicFrame>
          <p:nvGraphicFramePr>
            <p:cNvPr id="230426" name="Object 26"/>
            <p:cNvGraphicFramePr>
              <a:graphicFrameLocks noChangeAspect="1"/>
            </p:cNvGraphicFramePr>
            <p:nvPr/>
          </p:nvGraphicFramePr>
          <p:xfrm>
            <a:off x="253" y="3289"/>
            <a:ext cx="1619" cy="455"/>
          </p:xfrm>
          <a:graphic>
            <a:graphicData uri="http://schemas.openxmlformats.org/presentationml/2006/ole">
              <p:oleObj spid="_x0000_s51204" name="Equation" r:id="rId6" imgW="812520" imgH="228600" progId="Equation.3">
                <p:embed/>
              </p:oleObj>
            </a:graphicData>
          </a:graphic>
        </p:graphicFrame>
        <p:sp>
          <p:nvSpPr>
            <p:cNvPr id="230427" name="Text Box 27"/>
            <p:cNvSpPr txBox="1">
              <a:spLocks noChangeArrowheads="1"/>
            </p:cNvSpPr>
            <p:nvPr/>
          </p:nvSpPr>
          <p:spPr bwMode="auto">
            <a:xfrm>
              <a:off x="2110" y="3360"/>
              <a:ext cx="26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result of Hamiltonian dynamics!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4800"/>
            <a:ext cx="5240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Quantum phase transitions in a nutshell.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46482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Equilibrium properties of the system are universal near critical points (both classical and quantum).</a:t>
            </a:r>
          </a:p>
          <a:p>
            <a:endParaRPr lang="en-US" sz="2400" dirty="0" smtClean="0"/>
          </a:p>
          <a:p>
            <a:r>
              <a:rPr lang="en-US" sz="2400" dirty="0" smtClean="0"/>
              <a:t>What can we say about non-equilibrium dynamics?</a:t>
            </a:r>
            <a:endParaRPr lang="en-US" sz="2400" dirty="0"/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133600"/>
            <a:ext cx="22352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990600"/>
            <a:ext cx="2287587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90600"/>
            <a:ext cx="5257800" cy="284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5000" y="3962400"/>
            <a:ext cx="1552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susceptibility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3116263" y="438150"/>
            <a:ext cx="2765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Classical systems.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04800" y="2286000"/>
            <a:ext cx="7508875" cy="577850"/>
            <a:chOff x="508" y="1759"/>
            <a:chExt cx="4730" cy="364"/>
          </a:xfrm>
        </p:grpSpPr>
        <p:graphicFrame>
          <p:nvGraphicFramePr>
            <p:cNvPr id="171013" name="Object 5"/>
            <p:cNvGraphicFramePr>
              <a:graphicFrameLocks noChangeAspect="1"/>
            </p:cNvGraphicFramePr>
            <p:nvPr/>
          </p:nvGraphicFramePr>
          <p:xfrm>
            <a:off x="508" y="1759"/>
            <a:ext cx="1132" cy="364"/>
          </p:xfrm>
          <a:graphic>
            <a:graphicData uri="http://schemas.openxmlformats.org/presentationml/2006/ole">
              <p:oleObj spid="_x0000_s66566" name="Equation" r:id="rId4" imgW="711000" imgH="228600" progId="Equation.3">
                <p:embed/>
              </p:oleObj>
            </a:graphicData>
          </a:graphic>
        </p:graphicFrame>
        <p:sp>
          <p:nvSpPr>
            <p:cNvPr id="171014" name="Text Box 6"/>
            <p:cNvSpPr txBox="1">
              <a:spLocks noChangeArrowheads="1"/>
            </p:cNvSpPr>
            <p:nvPr/>
          </p:nvSpPr>
          <p:spPr bwMode="auto">
            <a:xfrm>
              <a:off x="1671" y="1798"/>
              <a:ext cx="35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probability to occupy an orbit with energy E.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200" y="1143000"/>
            <a:ext cx="2887662" cy="985838"/>
            <a:chOff x="769938" y="1409700"/>
            <a:chExt cx="2887662" cy="985838"/>
          </a:xfrm>
        </p:grpSpPr>
        <p:sp>
          <p:nvSpPr>
            <p:cNvPr id="171015" name="Oval 7"/>
            <p:cNvSpPr>
              <a:spLocks noChangeArrowheads="1"/>
            </p:cNvSpPr>
            <p:nvPr/>
          </p:nvSpPr>
          <p:spPr bwMode="auto">
            <a:xfrm>
              <a:off x="769938" y="1409700"/>
              <a:ext cx="2670175" cy="725488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16" name="Oval 8"/>
            <p:cNvSpPr>
              <a:spLocks noChangeArrowheads="1"/>
            </p:cNvSpPr>
            <p:nvPr/>
          </p:nvSpPr>
          <p:spPr bwMode="auto">
            <a:xfrm>
              <a:off x="2090738" y="1958975"/>
              <a:ext cx="333375" cy="33496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17" name="Arc 9"/>
            <p:cNvSpPr>
              <a:spLocks/>
            </p:cNvSpPr>
            <p:nvPr/>
          </p:nvSpPr>
          <p:spPr bwMode="auto">
            <a:xfrm flipV="1">
              <a:off x="2235200" y="1858963"/>
              <a:ext cx="1422400" cy="5365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3657600" y="1143000"/>
            <a:ext cx="3956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Instead of energy levels we have orbits.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28600" y="3048002"/>
            <a:ext cx="8286750" cy="830263"/>
            <a:chOff x="151" y="2237"/>
            <a:chExt cx="5220" cy="523"/>
          </a:xfrm>
        </p:grpSpPr>
        <p:graphicFrame>
          <p:nvGraphicFramePr>
            <p:cNvPr id="171019" name="Object 11"/>
            <p:cNvGraphicFramePr>
              <a:graphicFrameLocks noChangeAspect="1"/>
            </p:cNvGraphicFramePr>
            <p:nvPr/>
          </p:nvGraphicFramePr>
          <p:xfrm>
            <a:off x="151" y="2316"/>
            <a:ext cx="3005" cy="373"/>
          </p:xfrm>
          <a:graphic>
            <a:graphicData uri="http://schemas.openxmlformats.org/presentationml/2006/ole">
              <p:oleObj spid="_x0000_s66565" name="Equation" r:id="rId5" imgW="1841400" imgH="228600" progId="Equation.3">
                <p:embed/>
              </p:oleObj>
            </a:graphicData>
          </a:graphic>
        </p:graphicFrame>
        <p:sp>
          <p:nvSpPr>
            <p:cNvPr id="171022" name="Text Box 14"/>
            <p:cNvSpPr txBox="1">
              <a:spLocks noChangeArrowheads="1"/>
            </p:cNvSpPr>
            <p:nvPr/>
          </p:nvSpPr>
          <p:spPr bwMode="auto">
            <a:xfrm>
              <a:off x="3188" y="2237"/>
              <a:ext cx="218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describes the motion on this orbits. 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22263" y="4124325"/>
            <a:ext cx="8356600" cy="2670175"/>
            <a:chOff x="203" y="2598"/>
            <a:chExt cx="5264" cy="1682"/>
          </a:xfrm>
        </p:grpSpPr>
        <p:sp>
          <p:nvSpPr>
            <p:cNvPr id="171023" name="Text Box 15"/>
            <p:cNvSpPr txBox="1">
              <a:spLocks noChangeArrowheads="1"/>
            </p:cNvSpPr>
            <p:nvPr/>
          </p:nvSpPr>
          <p:spPr bwMode="auto">
            <a:xfrm>
              <a:off x="1967" y="2598"/>
              <a:ext cx="18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Classical d-entropy</a:t>
              </a:r>
            </a:p>
          </p:txBody>
        </p:sp>
        <p:graphicFrame>
          <p:nvGraphicFramePr>
            <p:cNvPr id="171024" name="Object 16"/>
            <p:cNvGraphicFramePr>
              <a:graphicFrameLocks noChangeAspect="1"/>
            </p:cNvGraphicFramePr>
            <p:nvPr/>
          </p:nvGraphicFramePr>
          <p:xfrm>
            <a:off x="221" y="2977"/>
            <a:ext cx="2646" cy="413"/>
          </p:xfrm>
          <a:graphic>
            <a:graphicData uri="http://schemas.openxmlformats.org/presentationml/2006/ole">
              <p:oleObj spid="_x0000_s66562" name="Equation" r:id="rId6" imgW="1790640" imgH="279360" progId="Equation.3">
                <p:embed/>
              </p:oleObj>
            </a:graphicData>
          </a:graphic>
        </p:graphicFrame>
        <p:graphicFrame>
          <p:nvGraphicFramePr>
            <p:cNvPr id="171029" name="Object 21"/>
            <p:cNvGraphicFramePr>
              <a:graphicFrameLocks noChangeAspect="1"/>
            </p:cNvGraphicFramePr>
            <p:nvPr/>
          </p:nvGraphicFramePr>
          <p:xfrm>
            <a:off x="3140" y="3032"/>
            <a:ext cx="2327" cy="322"/>
          </p:xfrm>
          <a:graphic>
            <a:graphicData uri="http://schemas.openxmlformats.org/presentationml/2006/ole">
              <p:oleObj spid="_x0000_s66563" name="Equation" r:id="rId7" imgW="2019240" imgH="279360" progId="Equation.3">
                <p:embed/>
              </p:oleObj>
            </a:graphicData>
          </a:graphic>
        </p:graphicFrame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203" y="3524"/>
              <a:ext cx="5155" cy="756"/>
              <a:chOff x="203" y="3524"/>
              <a:chExt cx="5155" cy="756"/>
            </a:xfrm>
          </p:grpSpPr>
          <p:sp>
            <p:nvSpPr>
              <p:cNvPr id="171025" name="Text Box 17"/>
              <p:cNvSpPr txBox="1">
                <a:spLocks noChangeArrowheads="1"/>
              </p:cNvSpPr>
              <p:nvPr/>
            </p:nvSpPr>
            <p:spPr bwMode="auto">
              <a:xfrm>
                <a:off x="203" y="3524"/>
                <a:ext cx="5155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The entropy “knows” only about conserved quantities, everything else is irrelevant for thermodynamics!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:r>
                  <a:rPr lang="en-US" sz="2400" baseline="-2500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</a:t>
                </a:r>
                <a:r>
                  <a:rPr lang="en-US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satisfies laws of thermodynamics, unlike the usually defined </a:t>
                </a:r>
              </a:p>
            </p:txBody>
          </p:sp>
          <p:graphicFrame>
            <p:nvGraphicFramePr>
              <p:cNvPr id="171030" name="Object 22"/>
              <p:cNvGraphicFramePr>
                <a:graphicFrameLocks noChangeAspect="1"/>
              </p:cNvGraphicFramePr>
              <p:nvPr/>
            </p:nvGraphicFramePr>
            <p:xfrm>
              <a:off x="4343" y="3997"/>
              <a:ext cx="793" cy="258"/>
            </p:xfrm>
            <a:graphic>
              <a:graphicData uri="http://schemas.openxmlformats.org/presentationml/2006/ole">
                <p:oleObj spid="_x0000_s66564" name="Equation" r:id="rId8" imgW="545760" imgH="177480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696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Measuring (diagonal) entropy </a:t>
            </a:r>
            <a:r>
              <a:rPr lang="en-US" sz="2000" dirty="0" smtClean="0"/>
              <a:t>(in progress with C. </a:t>
            </a:r>
            <a:r>
              <a:rPr lang="en-US" sz="2000" dirty="0" err="1" smtClean="0"/>
              <a:t>Gogolin</a:t>
            </a:r>
            <a:r>
              <a:rPr lang="en-US" sz="2000" dirty="0" smtClean="0"/>
              <a:t>)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" name="Picture 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33400" y="1295400"/>
            <a:ext cx="7657848" cy="1143000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09601" y="2743200"/>
            <a:ext cx="7637839" cy="12954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81000" y="4495800"/>
            <a:ext cx="7881388" cy="2061865"/>
            <a:chOff x="381000" y="4495800"/>
            <a:chExt cx="7881388" cy="2061865"/>
          </a:xfrm>
        </p:grpSpPr>
        <p:grpSp>
          <p:nvGrpSpPr>
            <p:cNvPr id="14" name="Group 13"/>
            <p:cNvGrpSpPr/>
            <p:nvPr/>
          </p:nvGrpSpPr>
          <p:grpSpPr>
            <a:xfrm>
              <a:off x="381000" y="5105400"/>
              <a:ext cx="7881388" cy="1452265"/>
              <a:chOff x="457200" y="4495800"/>
              <a:chExt cx="7881388" cy="1452265"/>
            </a:xfrm>
          </p:grpSpPr>
          <p:pic>
            <p:nvPicPr>
              <p:cNvPr id="7" name="Picture 6" descr="addin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86000" y="4495800"/>
                <a:ext cx="4090602" cy="762000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57200" y="5486400"/>
                <a:ext cx="78813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Practical (measurable) definition of non-equilibrium entropy.</a:t>
                </a:r>
                <a:endParaRPr lang="en-US" sz="24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3400" y="4495800"/>
              <a:ext cx="4654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Smooth narrow energy distribution: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81000"/>
            <a:ext cx="5293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Entropy as a measure of non-</a:t>
            </a:r>
            <a:r>
              <a:rPr lang="en-US" sz="2400" dirty="0" err="1" smtClean="0"/>
              <a:t>adiabaticity</a:t>
            </a:r>
            <a:endParaRPr lang="en-US" sz="2400" dirty="0"/>
          </a:p>
        </p:txBody>
      </p:sp>
      <p:pic>
        <p:nvPicPr>
          <p:cNvPr id="3" name="Picture 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066800"/>
            <a:ext cx="2895600" cy="156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3429000" y="1066796"/>
            <a:ext cx="5257800" cy="1777667"/>
            <a:chOff x="3429000" y="1066796"/>
            <a:chExt cx="5257800" cy="1777667"/>
          </a:xfrm>
        </p:grpSpPr>
        <p:pic>
          <p:nvPicPr>
            <p:cNvPr id="21" name="Picture 20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3429001" y="1066796"/>
              <a:ext cx="4450722" cy="68580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429000" y="1828800"/>
              <a:ext cx="5257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Universal. Not dependent on the choice of observable. </a:t>
              </a:r>
              <a:r>
                <a:rPr lang="en-US" sz="2000" dirty="0" smtClean="0">
                  <a:solidFill>
                    <a:srgbClr val="FF0000"/>
                  </a:solidFill>
                </a:rPr>
                <a:t>Not intensive. Unity unless rate vanishes in the thermodynamic limit.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400" y="3048000"/>
            <a:ext cx="8534400" cy="1241286"/>
            <a:chOff x="152400" y="3048000"/>
            <a:chExt cx="8534400" cy="1241286"/>
          </a:xfrm>
        </p:grpSpPr>
        <p:pic>
          <p:nvPicPr>
            <p:cNvPr id="7" name="Picture 6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228600" y="3048000"/>
              <a:ext cx="5940592" cy="381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2400" y="3581400"/>
              <a:ext cx="853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Universal. Intensive: well defined in thermodynamic limit.  </a:t>
              </a:r>
              <a:r>
                <a:rPr lang="en-US" sz="2000" dirty="0" smtClean="0">
                  <a:solidFill>
                    <a:srgbClr val="FF0000"/>
                  </a:solidFill>
                </a:rPr>
                <a:t>Depends on knowing structure of excitations. Ill defined in non-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integrable</a:t>
              </a:r>
              <a:r>
                <a:rPr lang="en-US" sz="2000" dirty="0" smtClean="0">
                  <a:solidFill>
                    <a:srgbClr val="FF0000"/>
                  </a:solidFill>
                </a:rPr>
                <a:t> systems.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8600" y="4343400"/>
            <a:ext cx="8534400" cy="1165086"/>
            <a:chOff x="228600" y="4343400"/>
            <a:chExt cx="8534400" cy="1165086"/>
          </a:xfrm>
        </p:grpSpPr>
        <p:pic>
          <p:nvPicPr>
            <p:cNvPr id="11" name="Picture 10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228600" y="4343400"/>
              <a:ext cx="3789947" cy="381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28600" y="4800600"/>
              <a:ext cx="853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Universal. Intensive. Measurable. </a:t>
              </a:r>
              <a:r>
                <a:rPr lang="en-US" sz="2000" dirty="0" smtClean="0">
                  <a:solidFill>
                    <a:srgbClr val="FF0000"/>
                  </a:solidFill>
                </a:rPr>
                <a:t>Not easy to separate from adiabatic energy. Not-universal unless end exactly at the critical point.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4800" y="5562600"/>
            <a:ext cx="8534400" cy="1088886"/>
            <a:chOff x="304800" y="5638800"/>
            <a:chExt cx="8534400" cy="1088886"/>
          </a:xfrm>
        </p:grpSpPr>
        <p:pic>
          <p:nvPicPr>
            <p:cNvPr id="15" name="Picture 14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/>
            <a:stretch>
              <a:fillRect/>
            </a:stretch>
          </p:blipFill>
          <p:spPr>
            <a:xfrm>
              <a:off x="304800" y="5638800"/>
              <a:ext cx="4356434" cy="3810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04800" y="6019800"/>
              <a:ext cx="853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Universal. Intensive. Sensitive only to crossing QCP (not where we start (end) the quench.  </a:t>
              </a:r>
              <a:r>
                <a:rPr lang="en-US" sz="2000" dirty="0" smtClean="0">
                  <a:solidFill>
                    <a:srgbClr val="FF0000"/>
                  </a:solidFill>
                </a:rPr>
                <a:t>(not) Measurable.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inkTgt spid="_x0000_s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1403350" y="263525"/>
            <a:ext cx="5265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Thermodynamic adiabatic theorem.</a:t>
            </a:r>
            <a:endParaRPr lang="en-US" sz="28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187325" y="5527675"/>
            <a:ext cx="749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234950" y="3970338"/>
            <a:ext cx="27863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General expectation: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687388" y="1474788"/>
            <a:ext cx="7631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377825" y="915988"/>
            <a:ext cx="7753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a cyclic adiabatic process the energy of the system 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does not change: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 work done on the system, no heating, and no entropy is generated .</a:t>
            </a:r>
          </a:p>
        </p:txBody>
      </p:sp>
      <p:graphicFrame>
        <p:nvGraphicFramePr>
          <p:cNvPr id="181278" name="Object 30"/>
          <p:cNvGraphicFramePr>
            <a:graphicFrameLocks noChangeAspect="1"/>
          </p:cNvGraphicFramePr>
          <p:nvPr/>
        </p:nvGraphicFramePr>
        <p:xfrm>
          <a:off x="338138" y="4749800"/>
          <a:ext cx="6383337" cy="592138"/>
        </p:xfrm>
        <a:graphic>
          <a:graphicData uri="http://schemas.openxmlformats.org/presentationml/2006/ole">
            <p:oleObj spid="_x0000_s56345" name="Equation" r:id="rId4" imgW="2463480" imgH="228600" progId="Equation.3">
              <p:embed/>
            </p:oleObj>
          </a:graphicData>
        </a:graphic>
      </p:graphicFrame>
      <p:sp>
        <p:nvSpPr>
          <p:cNvPr id="181279" name="Text Box 31"/>
          <p:cNvSpPr txBox="1">
            <a:spLocks noChangeArrowheads="1"/>
          </p:cNvSpPr>
          <p:nvPr/>
        </p:nvSpPr>
        <p:spPr bwMode="auto">
          <a:xfrm>
            <a:off x="995363" y="5586413"/>
            <a:ext cx="6465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- 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is the rate of change of external parameter.</a:t>
            </a:r>
          </a:p>
        </p:txBody>
      </p:sp>
      <p:graphicFrame>
        <p:nvGraphicFramePr>
          <p:cNvPr id="181280" name="Object 32"/>
          <p:cNvGraphicFramePr>
            <a:graphicFrameLocks noChangeAspect="1"/>
          </p:cNvGraphicFramePr>
          <p:nvPr/>
        </p:nvGraphicFramePr>
        <p:xfrm>
          <a:off x="641350" y="5648325"/>
          <a:ext cx="287338" cy="419100"/>
        </p:xfrm>
        <a:graphic>
          <a:graphicData uri="http://schemas.openxmlformats.org/presentationml/2006/ole">
            <p:oleObj spid="_x0000_s56346" name="Equation" r:id="rId5" imgW="1396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1490663" y="320675"/>
            <a:ext cx="61039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Adiabatic theorem in quantum mechanics</a:t>
            </a: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488950" y="1257300"/>
            <a:ext cx="2957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Landau Zener process:</a:t>
            </a:r>
          </a:p>
        </p:txBody>
      </p:sp>
      <p:sp>
        <p:nvSpPr>
          <p:cNvPr id="183313" name="Text Box 17"/>
          <p:cNvSpPr txBox="1">
            <a:spLocks noChangeArrowheads="1"/>
          </p:cNvSpPr>
          <p:nvPr/>
        </p:nvSpPr>
        <p:spPr bwMode="auto">
          <a:xfrm>
            <a:off x="3638550" y="4022725"/>
            <a:ext cx="4991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 the limit 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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 0 transitions between different energy levels are suppressed.</a:t>
            </a:r>
          </a:p>
        </p:txBody>
      </p:sp>
      <p:sp>
        <p:nvSpPr>
          <p:cNvPr id="183314" name="Text Box 18"/>
          <p:cNvSpPr txBox="1">
            <a:spLocks noChangeArrowheads="1"/>
          </p:cNvSpPr>
          <p:nvPr/>
        </p:nvSpPr>
        <p:spPr bwMode="auto">
          <a:xfrm>
            <a:off x="330200" y="5319713"/>
            <a:ext cx="8164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This, for example, implies reversibility (no work done) in a cyclic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474663" y="430213"/>
            <a:ext cx="8054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Adiabatic theorem in QM </a:t>
            </a: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suggests</a:t>
            </a:r>
            <a:r>
              <a:rPr lang="en-US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adiabatic theorem in thermodynamics: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533400" y="5029200"/>
            <a:ext cx="79994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expect breakdown 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Taylor expansion in low dimensions, especially near </a:t>
            </a:r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QCPs.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590550" y="1630363"/>
            <a:ext cx="8304213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Transitions are unavoidable in large gapless systems.</a:t>
            </a:r>
            <a:endParaRPr lang="he-IL" sz="2400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457200" indent="-457200" algn="l">
              <a:spcBef>
                <a:spcPct val="30000"/>
              </a:spcBef>
              <a:buFontTx/>
              <a:buAutoNum type="arabicPeriod"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Phase space available for these transitions decreases with the rate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.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Hence expect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  <a:cs typeface="Times New Roman" pitchFamily="18" charset="0"/>
            </a:endParaRPr>
          </a:p>
        </p:txBody>
      </p:sp>
      <p:graphicFrame>
        <p:nvGraphicFramePr>
          <p:cNvPr id="185349" name="Object 5"/>
          <p:cNvGraphicFramePr>
            <a:graphicFrameLocks noChangeAspect="1"/>
          </p:cNvGraphicFramePr>
          <p:nvPr/>
        </p:nvGraphicFramePr>
        <p:xfrm>
          <a:off x="1106488" y="3052763"/>
          <a:ext cx="6383337" cy="592137"/>
        </p:xfrm>
        <a:graphic>
          <a:graphicData uri="http://schemas.openxmlformats.org/presentationml/2006/ole">
            <p:oleObj spid="_x0000_s58370" name="Equation" r:id="rId4" imgW="2463480" imgH="228600" progId="Equation.3">
              <p:embed/>
            </p:oleObj>
          </a:graphicData>
        </a:graphic>
      </p:graphicFrame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547688" y="3897313"/>
            <a:ext cx="8270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Taylor expansions do not always work. Especially in low dimensions because of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high density of low energy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states.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768350" y="0"/>
            <a:ext cx="65087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regimes of response to the slow ramp:</a:t>
            </a:r>
          </a:p>
          <a:p>
            <a:pPr algn="l"/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A.P. and V.Gritsev, Nature Physics 4, 477 (2008)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0" y="944563"/>
            <a:ext cx="910590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lphaUcPeriod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Mean field (analytic) – high dimensions: </a:t>
            </a:r>
          </a:p>
          <a:p>
            <a:pPr marL="457200" indent="-457200" algn="l">
              <a:buFontTx/>
              <a:buAutoNum type="alphaUcPeriod"/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l">
              <a:buFontTx/>
              <a:buAutoNum type="alphaUcPeriod"/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l">
              <a:buFontTx/>
              <a:buAutoNum type="alphaUcPeriod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Non-analytic – low dimensions, near singularities like QCP</a:t>
            </a:r>
          </a:p>
          <a:p>
            <a:pPr marL="457200" indent="-457200" algn="l">
              <a:buFontTx/>
              <a:buAutoNum type="alphaUcPeriod"/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l">
              <a:buFontTx/>
              <a:buAutoNum type="alphaUcPeriod"/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l">
              <a:buFontTx/>
              <a:buAutoNum type="alphaUcPeriod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Non-adiabatic – low dimensions, bosonic excitations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241300" y="5064125"/>
            <a:ext cx="8432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all three situations quantum and thermodynamic adiabatic theorem are smoothly connected.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adiabatic theorem in thermodynamics does follow from the adiabatic theorem in quantum mechanics.</a:t>
            </a:r>
          </a:p>
        </p:txBody>
      </p:sp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766763" y="1600200"/>
          <a:ext cx="3027362" cy="592138"/>
        </p:xfrm>
        <a:graphic>
          <a:graphicData uri="http://schemas.openxmlformats.org/presentationml/2006/ole">
            <p:oleObj spid="_x0000_s59394" name="Equation" r:id="rId4" imgW="1168200" imgH="228600" progId="Equation.3">
              <p:embed/>
            </p:oleObj>
          </a:graphicData>
        </a:graphic>
      </p:graphicFrame>
      <p:graphicFrame>
        <p:nvGraphicFramePr>
          <p:cNvPr id="187398" name="Object 6"/>
          <p:cNvGraphicFramePr>
            <a:graphicFrameLocks noChangeAspect="1"/>
          </p:cNvGraphicFramePr>
          <p:nvPr/>
        </p:nvGraphicFramePr>
        <p:xfrm>
          <a:off x="808038" y="2870200"/>
          <a:ext cx="4640262" cy="592138"/>
        </p:xfrm>
        <a:graphic>
          <a:graphicData uri="http://schemas.openxmlformats.org/presentationml/2006/ole">
            <p:oleObj spid="_x0000_s59395" name="Equation" r:id="rId5" imgW="1790640" imgH="228600" progId="Equation.3">
              <p:embed/>
            </p:oleObj>
          </a:graphicData>
        </a:graphic>
      </p:graphicFrame>
      <p:graphicFrame>
        <p:nvGraphicFramePr>
          <p:cNvPr id="187399" name="Object 7"/>
          <p:cNvGraphicFramePr>
            <a:graphicFrameLocks noChangeAspect="1"/>
          </p:cNvGraphicFramePr>
          <p:nvPr/>
        </p:nvGraphicFramePr>
        <p:xfrm>
          <a:off x="827088" y="4300538"/>
          <a:ext cx="5957887" cy="592137"/>
        </p:xfrm>
        <a:graphic>
          <a:graphicData uri="http://schemas.openxmlformats.org/presentationml/2006/ole">
            <p:oleObj spid="_x0000_s59396" name="Equation" r:id="rId6" imgW="22986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546100" y="328613"/>
            <a:ext cx="30332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Landau-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Zener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problem</a:t>
            </a:r>
          </a:p>
        </p:txBody>
      </p:sp>
      <p:pic>
        <p:nvPicPr>
          <p:cNvPr id="20992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1143000"/>
            <a:ext cx="306863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733800" y="457199"/>
            <a:ext cx="5257799" cy="402367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733800" y="2057400"/>
            <a:ext cx="3169546" cy="9144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68288" y="3498850"/>
            <a:ext cx="8383587" cy="2894747"/>
            <a:chOff x="268288" y="3498850"/>
            <a:chExt cx="8383587" cy="2894747"/>
          </a:xfrm>
        </p:grpSpPr>
        <p:sp>
          <p:nvSpPr>
            <p:cNvPr id="209932" name="Text Box 12"/>
            <p:cNvSpPr txBox="1">
              <a:spLocks noChangeArrowheads="1"/>
            </p:cNvSpPr>
            <p:nvPr/>
          </p:nvSpPr>
          <p:spPr bwMode="auto">
            <a:xfrm>
              <a:off x="268288" y="3498850"/>
              <a:ext cx="5365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Now start </a:t>
              </a:r>
              <a:r>
                <a:rPr lang="en-US" sz="2400" i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</a:t>
              </a:r>
              <a:r>
                <a:rPr lang="en-US" sz="2400" i="1" baseline="-25000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</a:t>
              </a:r>
              <a:r>
                <a:rPr lang="en-US" sz="2400" i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 -, </a:t>
              </a:r>
              <a:r>
                <a:rPr lang="en-US" sz="2400" i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t</a:t>
              </a:r>
              <a:r>
                <a:rPr lang="en-US" sz="2400" i="1" baseline="-25000" dirty="0" err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f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 – finite (or vice versa)</a:t>
              </a:r>
            </a:p>
          </p:txBody>
        </p:sp>
        <p:sp>
          <p:nvSpPr>
            <p:cNvPr id="209938" name="Text Box 18"/>
            <p:cNvSpPr txBox="1">
              <a:spLocks noChangeArrowheads="1"/>
            </p:cNvSpPr>
            <p:nvPr/>
          </p:nvSpPr>
          <p:spPr bwMode="auto">
            <a:xfrm>
              <a:off x="381000" y="5562600"/>
              <a:ext cx="827087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For finite interval of excitation the transition probability scales as the second power of the rate (not exponentially).</a:t>
              </a:r>
            </a:p>
          </p:txBody>
        </p:sp>
        <p:pic>
          <p:nvPicPr>
            <p:cNvPr id="14" name="Picture 13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457201" y="4191000"/>
              <a:ext cx="3432048" cy="1066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530225" y="290513"/>
            <a:ext cx="77692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loading 1D condensate into an optical lattice or merging two 1D condensates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(C. De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Grandi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R.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Barankov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AP, PRL 2008 )</a:t>
            </a:r>
          </a:p>
        </p:txBody>
      </p:sp>
      <p:graphicFrame>
        <p:nvGraphicFramePr>
          <p:cNvPr id="103430" name="Object 6"/>
          <p:cNvGraphicFramePr>
            <a:graphicFrameLocks noChangeAspect="1"/>
          </p:cNvGraphicFramePr>
          <p:nvPr/>
        </p:nvGraphicFramePr>
        <p:xfrm>
          <a:off x="423863" y="2076450"/>
          <a:ext cx="3662362" cy="741363"/>
        </p:xfrm>
        <a:graphic>
          <a:graphicData uri="http://schemas.openxmlformats.org/presentationml/2006/ole">
            <p:oleObj spid="_x0000_s61442" name="Graph" r:id="rId4" imgW="3160800" imgH="2651040" progId="Origin50.Graph">
              <p:embed/>
            </p:oleObj>
          </a:graphicData>
        </a:graphic>
      </p:graphicFrame>
      <p:graphicFrame>
        <p:nvGraphicFramePr>
          <p:cNvPr id="103431" name="Object 7"/>
          <p:cNvGraphicFramePr>
            <a:graphicFrameLocks noChangeAspect="1"/>
          </p:cNvGraphicFramePr>
          <p:nvPr/>
        </p:nvGraphicFramePr>
        <p:xfrm>
          <a:off x="5254625" y="1616075"/>
          <a:ext cx="3160713" cy="1736725"/>
        </p:xfrm>
        <a:graphic>
          <a:graphicData uri="http://schemas.openxmlformats.org/presentationml/2006/ole">
            <p:oleObj spid="_x0000_s61443" name="Graph" r:id="rId5" imgW="3160800" imgH="2651040" progId="Origin50.Graph">
              <p:embed/>
            </p:oleObj>
          </a:graphicData>
        </a:graphic>
      </p:graphicFrame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265613" y="2511425"/>
            <a:ext cx="827087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507" name="Text Box 83"/>
          <p:cNvSpPr txBox="1">
            <a:spLocks noChangeArrowheads="1"/>
          </p:cNvSpPr>
          <p:nvPr/>
        </p:nvSpPr>
        <p:spPr bwMode="auto">
          <a:xfrm>
            <a:off x="576263" y="5611813"/>
            <a:ext cx="20735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Relevant sine</a:t>
            </a:r>
            <a:b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Gordon model:</a:t>
            </a:r>
          </a:p>
        </p:txBody>
      </p:sp>
      <p:graphicFrame>
        <p:nvGraphicFramePr>
          <p:cNvPr id="103508" name="Object 84"/>
          <p:cNvGraphicFramePr>
            <a:graphicFrameLocks noChangeAspect="1"/>
          </p:cNvGraphicFramePr>
          <p:nvPr/>
        </p:nvGraphicFramePr>
        <p:xfrm>
          <a:off x="2987675" y="5535613"/>
          <a:ext cx="5589588" cy="989012"/>
        </p:xfrm>
        <a:graphic>
          <a:graphicData uri="http://schemas.openxmlformats.org/presentationml/2006/ole">
            <p:oleObj spid="_x0000_s61444" name="Equation" r:id="rId6" imgW="2438280" imgH="431640" progId="Equation.3">
              <p:embed/>
            </p:oleObj>
          </a:graphicData>
        </a:graphic>
      </p:graphicFrame>
      <p:graphicFrame>
        <p:nvGraphicFramePr>
          <p:cNvPr id="103509" name="Object 85"/>
          <p:cNvGraphicFramePr>
            <a:graphicFrameLocks noChangeAspect="1"/>
          </p:cNvGraphicFramePr>
          <p:nvPr/>
        </p:nvGraphicFramePr>
        <p:xfrm>
          <a:off x="735013" y="1720850"/>
          <a:ext cx="1114425" cy="384175"/>
        </p:xfrm>
        <a:graphic>
          <a:graphicData uri="http://schemas.openxmlformats.org/presentationml/2006/ole">
            <p:oleObj spid="_x0000_s61445" name="Equation" r:id="rId7" imgW="736560" imgH="253800" progId="Equation.3">
              <p:embed/>
            </p:oleObj>
          </a:graphicData>
        </a:graphic>
      </p:graphicFrame>
      <p:grpSp>
        <p:nvGrpSpPr>
          <p:cNvPr id="48" name="Group 47"/>
          <p:cNvGrpSpPr/>
          <p:nvPr/>
        </p:nvGrpSpPr>
        <p:grpSpPr>
          <a:xfrm>
            <a:off x="600075" y="3513138"/>
            <a:ext cx="7902575" cy="1689100"/>
            <a:chOff x="600075" y="3513138"/>
            <a:chExt cx="7902575" cy="1689100"/>
          </a:xfrm>
        </p:grpSpPr>
        <p:sp>
          <p:nvSpPr>
            <p:cNvPr id="103436" name="Oval 12"/>
            <p:cNvSpPr>
              <a:spLocks noChangeArrowheads="1"/>
            </p:cNvSpPr>
            <p:nvPr/>
          </p:nvSpPr>
          <p:spPr bwMode="auto">
            <a:xfrm rot="16200000">
              <a:off x="2166938" y="3381375"/>
              <a:ext cx="228600" cy="3200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" name="Oval 13"/>
            <p:cNvSpPr>
              <a:spLocks noChangeArrowheads="1"/>
            </p:cNvSpPr>
            <p:nvPr/>
          </p:nvSpPr>
          <p:spPr bwMode="auto">
            <a:xfrm rot="16200000">
              <a:off x="2151063" y="2182813"/>
              <a:ext cx="228600" cy="3200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9" name="Line 45"/>
            <p:cNvSpPr>
              <a:spLocks noChangeShapeType="1"/>
            </p:cNvSpPr>
            <p:nvPr/>
          </p:nvSpPr>
          <p:spPr bwMode="auto">
            <a:xfrm flipV="1">
              <a:off x="857250" y="3513138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72" name="Line 48"/>
            <p:cNvSpPr>
              <a:spLocks noChangeShapeType="1"/>
            </p:cNvSpPr>
            <p:nvPr/>
          </p:nvSpPr>
          <p:spPr bwMode="auto">
            <a:xfrm rot="300000" flipV="1">
              <a:off x="1209675" y="3522663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73" name="Line 49"/>
            <p:cNvSpPr>
              <a:spLocks noChangeShapeType="1"/>
            </p:cNvSpPr>
            <p:nvPr/>
          </p:nvSpPr>
          <p:spPr bwMode="auto">
            <a:xfrm rot="21420000" flipV="1">
              <a:off x="1552575" y="3536950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74" name="Line 50"/>
            <p:cNvSpPr>
              <a:spLocks noChangeShapeType="1"/>
            </p:cNvSpPr>
            <p:nvPr/>
          </p:nvSpPr>
          <p:spPr bwMode="auto">
            <a:xfrm rot="21240000" flipV="1">
              <a:off x="1895475" y="3536950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75" name="Line 51"/>
            <p:cNvSpPr>
              <a:spLocks noChangeShapeType="1"/>
            </p:cNvSpPr>
            <p:nvPr/>
          </p:nvSpPr>
          <p:spPr bwMode="auto">
            <a:xfrm rot="21060000" flipV="1">
              <a:off x="2238375" y="3535363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76" name="Line 52"/>
            <p:cNvSpPr>
              <a:spLocks noChangeShapeType="1"/>
            </p:cNvSpPr>
            <p:nvPr/>
          </p:nvSpPr>
          <p:spPr bwMode="auto">
            <a:xfrm rot="21480000" flipV="1">
              <a:off x="2619375" y="3549650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77" name="Line 53"/>
            <p:cNvSpPr>
              <a:spLocks noChangeShapeType="1"/>
            </p:cNvSpPr>
            <p:nvPr/>
          </p:nvSpPr>
          <p:spPr bwMode="auto">
            <a:xfrm rot="360000" flipV="1">
              <a:off x="3005138" y="3556000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78" name="Line 54"/>
            <p:cNvSpPr>
              <a:spLocks noChangeShapeType="1"/>
            </p:cNvSpPr>
            <p:nvPr/>
          </p:nvSpPr>
          <p:spPr bwMode="auto">
            <a:xfrm rot="9000000" flipV="1">
              <a:off x="995363" y="4708525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79" name="Line 55"/>
            <p:cNvSpPr>
              <a:spLocks noChangeShapeType="1"/>
            </p:cNvSpPr>
            <p:nvPr/>
          </p:nvSpPr>
          <p:spPr bwMode="auto">
            <a:xfrm rot="9300000" flipV="1">
              <a:off x="1347788" y="4718050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80" name="Line 56"/>
            <p:cNvSpPr>
              <a:spLocks noChangeShapeType="1"/>
            </p:cNvSpPr>
            <p:nvPr/>
          </p:nvSpPr>
          <p:spPr bwMode="auto">
            <a:xfrm rot="8700000" flipV="1">
              <a:off x="1690688" y="4732338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81" name="Line 57"/>
            <p:cNvSpPr>
              <a:spLocks noChangeShapeType="1"/>
            </p:cNvSpPr>
            <p:nvPr/>
          </p:nvSpPr>
          <p:spPr bwMode="auto">
            <a:xfrm rot="9120000" flipV="1">
              <a:off x="2033588" y="4732338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82" name="Line 58"/>
            <p:cNvSpPr>
              <a:spLocks noChangeShapeType="1"/>
            </p:cNvSpPr>
            <p:nvPr/>
          </p:nvSpPr>
          <p:spPr bwMode="auto">
            <a:xfrm rot="9600000" flipV="1">
              <a:off x="2376488" y="4730750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83" name="Line 59"/>
            <p:cNvSpPr>
              <a:spLocks noChangeShapeType="1"/>
            </p:cNvSpPr>
            <p:nvPr/>
          </p:nvSpPr>
          <p:spPr bwMode="auto">
            <a:xfrm rot="8880000" flipV="1">
              <a:off x="2757488" y="4745038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84" name="Line 60"/>
            <p:cNvSpPr>
              <a:spLocks noChangeShapeType="1"/>
            </p:cNvSpPr>
            <p:nvPr/>
          </p:nvSpPr>
          <p:spPr bwMode="auto">
            <a:xfrm rot="8400000" flipV="1">
              <a:off x="3143250" y="4751388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85" name="Line 61"/>
            <p:cNvSpPr>
              <a:spLocks noChangeShapeType="1"/>
            </p:cNvSpPr>
            <p:nvPr/>
          </p:nvSpPr>
          <p:spPr bwMode="auto">
            <a:xfrm>
              <a:off x="4141788" y="4405313"/>
              <a:ext cx="827087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86" name="Oval 62"/>
            <p:cNvSpPr>
              <a:spLocks noChangeArrowheads="1"/>
            </p:cNvSpPr>
            <p:nvPr/>
          </p:nvSpPr>
          <p:spPr bwMode="auto">
            <a:xfrm rot="16200000">
              <a:off x="6788150" y="2363788"/>
              <a:ext cx="228600" cy="3200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87" name="Line 63"/>
            <p:cNvSpPr>
              <a:spLocks noChangeShapeType="1"/>
            </p:cNvSpPr>
            <p:nvPr/>
          </p:nvSpPr>
          <p:spPr bwMode="auto">
            <a:xfrm flipV="1">
              <a:off x="5551488" y="3694113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88" name="Line 64"/>
            <p:cNvSpPr>
              <a:spLocks noChangeShapeType="1"/>
            </p:cNvSpPr>
            <p:nvPr/>
          </p:nvSpPr>
          <p:spPr bwMode="auto">
            <a:xfrm rot="300000" flipV="1">
              <a:off x="5846763" y="3703638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89" name="Line 65"/>
            <p:cNvSpPr>
              <a:spLocks noChangeShapeType="1"/>
            </p:cNvSpPr>
            <p:nvPr/>
          </p:nvSpPr>
          <p:spPr bwMode="auto">
            <a:xfrm rot="2520000" flipV="1">
              <a:off x="6189663" y="3717925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90" name="Line 66"/>
            <p:cNvSpPr>
              <a:spLocks noChangeShapeType="1"/>
            </p:cNvSpPr>
            <p:nvPr/>
          </p:nvSpPr>
          <p:spPr bwMode="auto">
            <a:xfrm rot="5040000" flipV="1">
              <a:off x="6532563" y="3717925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91" name="Line 67"/>
            <p:cNvSpPr>
              <a:spLocks noChangeShapeType="1"/>
            </p:cNvSpPr>
            <p:nvPr/>
          </p:nvSpPr>
          <p:spPr bwMode="auto">
            <a:xfrm rot="7560000" flipV="1">
              <a:off x="6875463" y="3716338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92" name="Line 68"/>
            <p:cNvSpPr>
              <a:spLocks noChangeShapeType="1"/>
            </p:cNvSpPr>
            <p:nvPr/>
          </p:nvSpPr>
          <p:spPr bwMode="auto">
            <a:xfrm rot="10680000" flipV="1">
              <a:off x="7256463" y="3730625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93" name="Line 69"/>
            <p:cNvSpPr>
              <a:spLocks noChangeShapeType="1"/>
            </p:cNvSpPr>
            <p:nvPr/>
          </p:nvSpPr>
          <p:spPr bwMode="auto">
            <a:xfrm rot="11160000" flipV="1">
              <a:off x="7642225" y="3736975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94" name="Oval 70"/>
            <p:cNvSpPr>
              <a:spLocks noChangeArrowheads="1"/>
            </p:cNvSpPr>
            <p:nvPr/>
          </p:nvSpPr>
          <p:spPr bwMode="auto">
            <a:xfrm rot="16200000">
              <a:off x="6759575" y="3133725"/>
              <a:ext cx="228600" cy="3200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95" name="Line 71"/>
            <p:cNvSpPr>
              <a:spLocks noChangeShapeType="1"/>
            </p:cNvSpPr>
            <p:nvPr/>
          </p:nvSpPr>
          <p:spPr bwMode="auto">
            <a:xfrm flipV="1">
              <a:off x="5465763" y="4464050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96" name="Line 72"/>
            <p:cNvSpPr>
              <a:spLocks noChangeShapeType="1"/>
            </p:cNvSpPr>
            <p:nvPr/>
          </p:nvSpPr>
          <p:spPr bwMode="auto">
            <a:xfrm rot="300000" flipV="1">
              <a:off x="5818188" y="4473575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97" name="Line 73"/>
            <p:cNvSpPr>
              <a:spLocks noChangeShapeType="1"/>
            </p:cNvSpPr>
            <p:nvPr/>
          </p:nvSpPr>
          <p:spPr bwMode="auto">
            <a:xfrm rot="18720000" flipV="1">
              <a:off x="6161088" y="4487863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98" name="Line 74"/>
            <p:cNvSpPr>
              <a:spLocks noChangeShapeType="1"/>
            </p:cNvSpPr>
            <p:nvPr/>
          </p:nvSpPr>
          <p:spPr bwMode="auto">
            <a:xfrm rot="15840000" flipV="1">
              <a:off x="6503988" y="4487863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99" name="Line 75"/>
            <p:cNvSpPr>
              <a:spLocks noChangeShapeType="1"/>
            </p:cNvSpPr>
            <p:nvPr/>
          </p:nvSpPr>
          <p:spPr bwMode="auto">
            <a:xfrm rot="12960000" flipV="1">
              <a:off x="6846888" y="4486275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00" name="Line 76"/>
            <p:cNvSpPr>
              <a:spLocks noChangeShapeType="1"/>
            </p:cNvSpPr>
            <p:nvPr/>
          </p:nvSpPr>
          <p:spPr bwMode="auto">
            <a:xfrm rot="10680000" flipV="1">
              <a:off x="7227888" y="4500563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01" name="Line 77"/>
            <p:cNvSpPr>
              <a:spLocks noChangeShapeType="1"/>
            </p:cNvSpPr>
            <p:nvPr/>
          </p:nvSpPr>
          <p:spPr bwMode="auto">
            <a:xfrm rot="11160000" flipV="1">
              <a:off x="7613650" y="4506913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02" name="Line 78"/>
            <p:cNvSpPr>
              <a:spLocks noChangeShapeType="1"/>
            </p:cNvSpPr>
            <p:nvPr/>
          </p:nvSpPr>
          <p:spPr bwMode="auto">
            <a:xfrm flipV="1">
              <a:off x="5256213" y="3657600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03" name="Line 79"/>
            <p:cNvSpPr>
              <a:spLocks noChangeShapeType="1"/>
            </p:cNvSpPr>
            <p:nvPr/>
          </p:nvSpPr>
          <p:spPr bwMode="auto">
            <a:xfrm flipV="1">
              <a:off x="5160963" y="4405313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04" name="Line 80"/>
            <p:cNvSpPr>
              <a:spLocks noChangeShapeType="1"/>
            </p:cNvSpPr>
            <p:nvPr/>
          </p:nvSpPr>
          <p:spPr bwMode="auto">
            <a:xfrm rot="10680000" flipV="1">
              <a:off x="7989888" y="3724275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05" name="Line 81"/>
            <p:cNvSpPr>
              <a:spLocks noChangeShapeType="1"/>
            </p:cNvSpPr>
            <p:nvPr/>
          </p:nvSpPr>
          <p:spPr bwMode="auto">
            <a:xfrm rot="10680000" flipV="1">
              <a:off x="7961313" y="4522788"/>
              <a:ext cx="406400" cy="45085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3510" name="Object 86"/>
            <p:cNvGraphicFramePr>
              <a:graphicFrameLocks noChangeAspect="1"/>
            </p:cNvGraphicFramePr>
            <p:nvPr/>
          </p:nvGraphicFramePr>
          <p:xfrm>
            <a:off x="600075" y="4114800"/>
            <a:ext cx="1133475" cy="517525"/>
          </p:xfrm>
          <a:graphic>
            <a:graphicData uri="http://schemas.openxmlformats.org/presentationml/2006/ole">
              <p:oleObj spid="_x0000_s61446" name="Equation" r:id="rId8" imgW="749160" imgH="342720" progId="Equation.3">
                <p:embed/>
              </p:oleObj>
            </a:graphicData>
          </a:graphic>
        </p:graphicFrame>
      </p:grpSp>
      <p:sp>
        <p:nvSpPr>
          <p:cNvPr id="103511" name="Text Box 87"/>
          <p:cNvSpPr txBox="1">
            <a:spLocks noChangeArrowheads="1"/>
          </p:cNvSpPr>
          <p:nvPr/>
        </p:nvSpPr>
        <p:spPr bwMode="auto">
          <a:xfrm>
            <a:off x="1981200" y="1676400"/>
            <a:ext cx="23502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 –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LL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parameter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0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4" name="Object 4"/>
          <p:cNvGraphicFramePr>
            <a:graphicFrameLocks noChangeAspect="1"/>
          </p:cNvGraphicFramePr>
          <p:nvPr/>
        </p:nvGraphicFramePr>
        <p:xfrm>
          <a:off x="265113" y="1031875"/>
          <a:ext cx="3662362" cy="741363"/>
        </p:xfrm>
        <a:graphic>
          <a:graphicData uri="http://schemas.openxmlformats.org/presentationml/2006/ole">
            <p:oleObj spid="_x0000_s62466" name="Graph" r:id="rId4" imgW="3160800" imgH="2651040" progId="Origin50.Graph">
              <p:embed/>
            </p:oleObj>
          </a:graphicData>
        </a:graphic>
      </p:graphicFrame>
      <p:graphicFrame>
        <p:nvGraphicFramePr>
          <p:cNvPr id="117765" name="Object 5"/>
          <p:cNvGraphicFramePr>
            <a:graphicFrameLocks noChangeAspect="1"/>
          </p:cNvGraphicFramePr>
          <p:nvPr/>
        </p:nvGraphicFramePr>
        <p:xfrm>
          <a:off x="5197475" y="658813"/>
          <a:ext cx="3160713" cy="1736725"/>
        </p:xfrm>
        <a:graphic>
          <a:graphicData uri="http://schemas.openxmlformats.org/presentationml/2006/ole">
            <p:oleObj spid="_x0000_s62467" name="Graph" r:id="rId5" imgW="3160800" imgH="2651040" progId="Origin50.Graph">
              <p:embed/>
            </p:oleObj>
          </a:graphicData>
        </a:graphic>
      </p:graphicFrame>
      <p:sp>
        <p:nvSpPr>
          <p:cNvPr id="117766" name="Line 6"/>
          <p:cNvSpPr>
            <a:spLocks noChangeShapeType="1"/>
          </p:cNvSpPr>
          <p:nvPr/>
        </p:nvSpPr>
        <p:spPr bwMode="auto">
          <a:xfrm>
            <a:off x="4151313" y="1466850"/>
            <a:ext cx="827087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3230563" y="277813"/>
            <a:ext cx="1409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Results:</a:t>
            </a:r>
          </a:p>
        </p:txBody>
      </p:sp>
      <p:graphicFrame>
        <p:nvGraphicFramePr>
          <p:cNvPr id="117769" name="Object 9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1947863"/>
          <a:ext cx="4608513" cy="1458912"/>
        </p:xfrm>
        <a:graphic>
          <a:graphicData uri="http://schemas.openxmlformats.org/presentationml/2006/ole">
            <p:oleObj spid="_x0000_s62468" name="Equation" r:id="rId6" imgW="1765080" imgH="558720" progId="Equation.3">
              <p:embed/>
            </p:oleObj>
          </a:graphicData>
        </a:graphic>
      </p:graphicFrame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5262563" y="2387600"/>
            <a:ext cx="36782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K=2 corresponds to a SF-IN transition in an infinitesimal lattice (H.P.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Büchler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et.al. 2003) </a:t>
            </a:r>
          </a:p>
        </p:txBody>
      </p:sp>
      <p:graphicFrame>
        <p:nvGraphicFramePr>
          <p:cNvPr id="117786" name="Object 26"/>
          <p:cNvGraphicFramePr>
            <a:graphicFrameLocks noChangeAspect="1"/>
          </p:cNvGraphicFramePr>
          <p:nvPr>
            <p:ph sz="half" idx="4294967295"/>
          </p:nvPr>
        </p:nvGraphicFramePr>
        <p:xfrm>
          <a:off x="1450975" y="3255963"/>
          <a:ext cx="5456238" cy="3602037"/>
        </p:xfrm>
        <a:graphic>
          <a:graphicData uri="http://schemas.openxmlformats.org/presentationml/2006/ole">
            <p:oleObj spid="_x0000_s62469" name="Graph" r:id="rId7" imgW="3883680" imgH="239472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18" name="Picture 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875"/>
            <a:ext cx="62230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819" name="Text Box 75"/>
          <p:cNvSpPr txBox="1">
            <a:spLocks noChangeArrowheads="1"/>
          </p:cNvSpPr>
          <p:nvPr/>
        </p:nvSpPr>
        <p:spPr bwMode="auto">
          <a:xfrm>
            <a:off x="6227763" y="1447800"/>
            <a:ext cx="29162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Superfluid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insulator phase transition in an optical lattice</a:t>
            </a:r>
          </a:p>
          <a:p>
            <a:pPr algn="l"/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Greiner et. al. 2002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286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Motivation: cold atoms. Isolated interacting systems with controllable (tunable) Hamiltonians.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2"/>
          <p:cNvSpPr txBox="1">
            <a:spLocks noChangeArrowheads="1"/>
          </p:cNvSpPr>
          <p:nvPr/>
        </p:nvSpPr>
        <p:spPr bwMode="auto">
          <a:xfrm>
            <a:off x="314325" y="284163"/>
            <a:ext cx="7974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Probing quasi-particle statistics in nonlinear dynamical probes.</a:t>
            </a:r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2046288" y="1292225"/>
            <a:ext cx="0" cy="386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lg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4740" name="Line 4"/>
          <p:cNvSpPr>
            <a:spLocks noChangeShapeType="1"/>
          </p:cNvSpPr>
          <p:nvPr/>
        </p:nvSpPr>
        <p:spPr bwMode="auto">
          <a:xfrm>
            <a:off x="2046288" y="5167313"/>
            <a:ext cx="6618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8210550" y="53133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1736725" y="522763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6657975" y="523557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244744" name="Line 8"/>
          <p:cNvSpPr>
            <a:spLocks noChangeShapeType="1"/>
          </p:cNvSpPr>
          <p:nvPr/>
        </p:nvSpPr>
        <p:spPr bwMode="auto">
          <a:xfrm flipV="1">
            <a:off x="6618288" y="1973263"/>
            <a:ext cx="0" cy="319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335088" y="5813425"/>
            <a:ext cx="2135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massive bosons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5500688" y="5718175"/>
            <a:ext cx="25174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massive fermions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(hard core bosons)</a:t>
            </a:r>
          </a:p>
        </p:txBody>
      </p:sp>
      <p:sp>
        <p:nvSpPr>
          <p:cNvPr id="244747" name="Line 11"/>
          <p:cNvSpPr>
            <a:spLocks noChangeShapeType="1"/>
          </p:cNvSpPr>
          <p:nvPr/>
        </p:nvSpPr>
        <p:spPr bwMode="auto">
          <a:xfrm flipV="1">
            <a:off x="2060575" y="3468688"/>
            <a:ext cx="6894513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38200" y="3905250"/>
            <a:ext cx="7399338" cy="936625"/>
            <a:chOff x="528" y="2460"/>
            <a:chExt cx="4661" cy="590"/>
          </a:xfrm>
        </p:grpSpPr>
        <p:sp>
          <p:nvSpPr>
            <p:cNvPr id="244749" name="Text Box 13"/>
            <p:cNvSpPr txBox="1">
              <a:spLocks noChangeArrowheads="1"/>
            </p:cNvSpPr>
            <p:nvPr/>
          </p:nvSpPr>
          <p:spPr bwMode="auto">
            <a:xfrm>
              <a:off x="528" y="2460"/>
              <a:ext cx="4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T=0</a:t>
              </a:r>
            </a:p>
          </p:txBody>
        </p:sp>
        <p:graphicFrame>
          <p:nvGraphicFramePr>
            <p:cNvPr id="244750" name="Object 14"/>
            <p:cNvGraphicFramePr>
              <a:graphicFrameLocks noChangeAspect="1"/>
            </p:cNvGraphicFramePr>
            <p:nvPr/>
          </p:nvGraphicFramePr>
          <p:xfrm>
            <a:off x="1380" y="2678"/>
            <a:ext cx="1351" cy="372"/>
          </p:xfrm>
          <a:graphic>
            <a:graphicData uri="http://schemas.openxmlformats.org/presentationml/2006/ole">
              <p:oleObj spid="_x0000_s60420" name="Equation" r:id="rId4" imgW="876240" imgH="241200" progId="Equation.3">
                <p:embed/>
              </p:oleObj>
            </a:graphicData>
          </a:graphic>
        </p:graphicFrame>
        <p:graphicFrame>
          <p:nvGraphicFramePr>
            <p:cNvPr id="244751" name="Object 15"/>
            <p:cNvGraphicFramePr>
              <a:graphicFrameLocks noChangeAspect="1"/>
            </p:cNvGraphicFramePr>
            <p:nvPr/>
          </p:nvGraphicFramePr>
          <p:xfrm>
            <a:off x="4250" y="2637"/>
            <a:ext cx="939" cy="372"/>
          </p:xfrm>
          <a:graphic>
            <a:graphicData uri="http://schemas.openxmlformats.org/presentationml/2006/ole">
              <p:oleObj spid="_x0000_s60421" name="Equation" r:id="rId5" imgW="609480" imgH="241200" progId="Equation.3">
                <p:embed/>
              </p:oleObj>
            </a:graphicData>
          </a:graphic>
        </p:graphicFrame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889000" y="1643062"/>
            <a:ext cx="7915276" cy="1381124"/>
            <a:chOff x="560" y="1035"/>
            <a:chExt cx="4986" cy="870"/>
          </a:xfrm>
        </p:grpSpPr>
        <p:sp>
          <p:nvSpPr>
            <p:cNvPr id="244753" name="Text Box 17"/>
            <p:cNvSpPr txBox="1">
              <a:spLocks noChangeArrowheads="1"/>
            </p:cNvSpPr>
            <p:nvPr/>
          </p:nvSpPr>
          <p:spPr bwMode="auto">
            <a:xfrm>
              <a:off x="560" y="1431"/>
              <a:ext cx="4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T&gt;0</a:t>
              </a: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4240" y="1035"/>
              <a:ext cx="1306" cy="870"/>
              <a:chOff x="4258" y="1099"/>
              <a:chExt cx="1306" cy="870"/>
            </a:xfrm>
          </p:grpSpPr>
          <p:graphicFrame>
            <p:nvGraphicFramePr>
              <p:cNvPr id="244755" name="Object 19"/>
              <p:cNvGraphicFramePr>
                <a:graphicFrameLocks noChangeAspect="1"/>
              </p:cNvGraphicFramePr>
              <p:nvPr/>
            </p:nvGraphicFramePr>
            <p:xfrm>
              <a:off x="4260" y="1099"/>
              <a:ext cx="782" cy="607"/>
            </p:xfrm>
            <a:graphic>
              <a:graphicData uri="http://schemas.openxmlformats.org/presentationml/2006/ole">
                <p:oleObj spid="_x0000_s60419" name="Equation" r:id="rId6" imgW="507960" imgH="393480" progId="Equation.3">
                  <p:embed/>
                </p:oleObj>
              </a:graphicData>
            </a:graphic>
          </p:graphicFrame>
          <p:sp>
            <p:nvSpPr>
              <p:cNvPr id="244756" name="Text Box 20"/>
              <p:cNvSpPr txBox="1">
                <a:spLocks noChangeArrowheads="1"/>
              </p:cNvSpPr>
              <p:nvPr/>
            </p:nvSpPr>
            <p:spPr bwMode="auto">
              <a:xfrm>
                <a:off x="4258" y="1678"/>
                <a:ext cx="130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More adiabatic</a:t>
                </a:r>
              </a:p>
            </p:txBody>
          </p:sp>
        </p:grp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1369" y="1129"/>
              <a:ext cx="1253" cy="701"/>
              <a:chOff x="1369" y="1129"/>
              <a:chExt cx="1253" cy="701"/>
            </a:xfrm>
          </p:grpSpPr>
          <p:graphicFrame>
            <p:nvGraphicFramePr>
              <p:cNvPr id="244758" name="Object 22"/>
              <p:cNvGraphicFramePr>
                <a:graphicFrameLocks noChangeAspect="1"/>
              </p:cNvGraphicFramePr>
              <p:nvPr/>
            </p:nvGraphicFramePr>
            <p:xfrm>
              <a:off x="1369" y="1129"/>
              <a:ext cx="1234" cy="372"/>
            </p:xfrm>
            <a:graphic>
              <a:graphicData uri="http://schemas.openxmlformats.org/presentationml/2006/ole">
                <p:oleObj spid="_x0000_s60418" name="Equation" r:id="rId7" imgW="799920" imgH="241200" progId="Equation.3">
                  <p:embed/>
                </p:oleObj>
              </a:graphicData>
            </a:graphic>
          </p:graphicFrame>
          <p:sp>
            <p:nvSpPr>
              <p:cNvPr id="244759" name="Text Box 23"/>
              <p:cNvSpPr txBox="1">
                <a:spLocks noChangeArrowheads="1"/>
              </p:cNvSpPr>
              <p:nvPr/>
            </p:nvSpPr>
            <p:spPr bwMode="auto">
              <a:xfrm>
                <a:off x="1415" y="1542"/>
                <a:ext cx="120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Less adiabatic</a:t>
                </a:r>
              </a:p>
            </p:txBody>
          </p:sp>
        </p:grpSp>
      </p:grp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430338" y="1131888"/>
            <a:ext cx="401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2022475" y="2212975"/>
            <a:ext cx="4624388" cy="3905250"/>
            <a:chOff x="1274" y="1394"/>
            <a:chExt cx="2913" cy="2460"/>
          </a:xfrm>
        </p:grpSpPr>
        <p:sp>
          <p:nvSpPr>
            <p:cNvPr id="244762" name="Arc 26"/>
            <p:cNvSpPr>
              <a:spLocks/>
            </p:cNvSpPr>
            <p:nvPr/>
          </p:nvSpPr>
          <p:spPr bwMode="auto">
            <a:xfrm>
              <a:off x="1280" y="1399"/>
              <a:ext cx="1426" cy="184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44763" name="Arc 27"/>
            <p:cNvSpPr>
              <a:spLocks/>
            </p:cNvSpPr>
            <p:nvPr/>
          </p:nvSpPr>
          <p:spPr bwMode="auto">
            <a:xfrm rot="10800000" flipV="1">
              <a:off x="2707" y="1394"/>
              <a:ext cx="1450" cy="184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2192"/>
                <a:gd name="T2" fmla="*/ 21592 w 21600"/>
                <a:gd name="T3" fmla="*/ 22192 h 22192"/>
                <a:gd name="T4" fmla="*/ 0 w 21600"/>
                <a:gd name="T5" fmla="*/ 21600 h 22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19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97"/>
                    <a:pt x="21597" y="21994"/>
                    <a:pt x="21591" y="22191"/>
                  </a:cubicBezTo>
                </a:path>
                <a:path w="21600" h="2219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97"/>
                    <a:pt x="21597" y="21994"/>
                    <a:pt x="21591" y="221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44764" name="Line 28"/>
            <p:cNvSpPr>
              <a:spLocks noChangeShapeType="1"/>
            </p:cNvSpPr>
            <p:nvPr/>
          </p:nvSpPr>
          <p:spPr bwMode="auto">
            <a:xfrm flipV="1">
              <a:off x="1280" y="1475"/>
              <a:ext cx="394" cy="4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765" name="Line 29"/>
            <p:cNvSpPr>
              <a:spLocks noChangeShapeType="1"/>
            </p:cNvSpPr>
            <p:nvPr/>
          </p:nvSpPr>
          <p:spPr bwMode="auto">
            <a:xfrm flipV="1">
              <a:off x="1274" y="1580"/>
              <a:ext cx="646" cy="73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766" name="Line 30"/>
            <p:cNvSpPr>
              <a:spLocks noChangeShapeType="1"/>
            </p:cNvSpPr>
            <p:nvPr/>
          </p:nvSpPr>
          <p:spPr bwMode="auto">
            <a:xfrm flipV="1">
              <a:off x="1286" y="1751"/>
              <a:ext cx="844" cy="9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767" name="Line 31"/>
            <p:cNvSpPr>
              <a:spLocks noChangeShapeType="1"/>
            </p:cNvSpPr>
            <p:nvPr/>
          </p:nvSpPr>
          <p:spPr bwMode="auto">
            <a:xfrm flipV="1">
              <a:off x="1292" y="1997"/>
              <a:ext cx="1024" cy="11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768" name="Line 32"/>
            <p:cNvSpPr>
              <a:spLocks noChangeShapeType="1"/>
            </p:cNvSpPr>
            <p:nvPr/>
          </p:nvSpPr>
          <p:spPr bwMode="auto">
            <a:xfrm flipV="1">
              <a:off x="1574" y="2231"/>
              <a:ext cx="904" cy="103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769" name="Line 33"/>
            <p:cNvSpPr>
              <a:spLocks noChangeShapeType="1"/>
            </p:cNvSpPr>
            <p:nvPr/>
          </p:nvSpPr>
          <p:spPr bwMode="auto">
            <a:xfrm flipV="1">
              <a:off x="1970" y="2537"/>
              <a:ext cx="634" cy="7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770" name="Line 34"/>
            <p:cNvSpPr>
              <a:spLocks noChangeShapeType="1"/>
            </p:cNvSpPr>
            <p:nvPr/>
          </p:nvSpPr>
          <p:spPr bwMode="auto">
            <a:xfrm flipV="1">
              <a:off x="2420" y="2945"/>
              <a:ext cx="256" cy="30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771" name="Text Box 35"/>
            <p:cNvSpPr txBox="1">
              <a:spLocks noChangeArrowheads="1"/>
            </p:cNvSpPr>
            <p:nvPr/>
          </p:nvSpPr>
          <p:spPr bwMode="auto">
            <a:xfrm>
              <a:off x="1412" y="3308"/>
              <a:ext cx="10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bosonic</a:t>
              </a:r>
              <a:r>
                <a:rPr lang="en-US" sz="24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-like</a:t>
              </a:r>
            </a:p>
          </p:txBody>
        </p:sp>
        <p:sp>
          <p:nvSpPr>
            <p:cNvPr id="244772" name="Line 36"/>
            <p:cNvSpPr>
              <a:spLocks noChangeShapeType="1"/>
            </p:cNvSpPr>
            <p:nvPr/>
          </p:nvSpPr>
          <p:spPr bwMode="auto">
            <a:xfrm flipH="1" flipV="1">
              <a:off x="3764" y="1457"/>
              <a:ext cx="394" cy="46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773" name="Line 37"/>
            <p:cNvSpPr>
              <a:spLocks noChangeShapeType="1"/>
            </p:cNvSpPr>
            <p:nvPr/>
          </p:nvSpPr>
          <p:spPr bwMode="auto">
            <a:xfrm flipH="1" flipV="1">
              <a:off x="3506" y="1583"/>
              <a:ext cx="664" cy="76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774" name="Line 38"/>
            <p:cNvSpPr>
              <a:spLocks noChangeShapeType="1"/>
            </p:cNvSpPr>
            <p:nvPr/>
          </p:nvSpPr>
          <p:spPr bwMode="auto">
            <a:xfrm flipH="1" flipV="1">
              <a:off x="3278" y="1763"/>
              <a:ext cx="886" cy="102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775" name="Line 39"/>
            <p:cNvSpPr>
              <a:spLocks noChangeShapeType="1"/>
            </p:cNvSpPr>
            <p:nvPr/>
          </p:nvSpPr>
          <p:spPr bwMode="auto">
            <a:xfrm flipH="1" flipV="1">
              <a:off x="3068" y="1991"/>
              <a:ext cx="1090" cy="126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776" name="Line 40"/>
            <p:cNvSpPr>
              <a:spLocks noChangeShapeType="1"/>
            </p:cNvSpPr>
            <p:nvPr/>
          </p:nvSpPr>
          <p:spPr bwMode="auto">
            <a:xfrm flipH="1" flipV="1">
              <a:off x="2906" y="2267"/>
              <a:ext cx="838" cy="97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777" name="Line 41"/>
            <p:cNvSpPr>
              <a:spLocks noChangeShapeType="1"/>
            </p:cNvSpPr>
            <p:nvPr/>
          </p:nvSpPr>
          <p:spPr bwMode="auto">
            <a:xfrm flipH="1" flipV="1">
              <a:off x="2780" y="2597"/>
              <a:ext cx="544" cy="64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778" name="Line 42"/>
            <p:cNvSpPr>
              <a:spLocks noChangeShapeType="1"/>
            </p:cNvSpPr>
            <p:nvPr/>
          </p:nvSpPr>
          <p:spPr bwMode="auto">
            <a:xfrm flipH="1" flipV="1">
              <a:off x="2714" y="2975"/>
              <a:ext cx="238" cy="27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779" name="Text Box 43"/>
            <p:cNvSpPr txBox="1">
              <a:spLocks noChangeArrowheads="1"/>
            </p:cNvSpPr>
            <p:nvPr/>
          </p:nvSpPr>
          <p:spPr bwMode="auto">
            <a:xfrm>
              <a:off x="2996" y="3290"/>
              <a:ext cx="11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i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fermionic</a:t>
              </a:r>
              <a:r>
                <a:rPr lang="en-US" sz="2400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-like</a:t>
              </a:r>
            </a:p>
          </p:txBody>
        </p:sp>
        <p:sp>
          <p:nvSpPr>
            <p:cNvPr id="244780" name="Line 44"/>
            <p:cNvSpPr>
              <a:spLocks noChangeShapeType="1"/>
            </p:cNvSpPr>
            <p:nvPr/>
          </p:nvSpPr>
          <p:spPr bwMode="auto">
            <a:xfrm flipV="1">
              <a:off x="2700" y="328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781" name="Text Box 45"/>
            <p:cNvSpPr txBox="1">
              <a:spLocks noChangeArrowheads="1"/>
            </p:cNvSpPr>
            <p:nvPr/>
          </p:nvSpPr>
          <p:spPr bwMode="auto">
            <a:xfrm>
              <a:off x="2312" y="3566"/>
              <a:ext cx="10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 dirty="0">
                  <a:solidFill>
                    <a:srgbClr val="FF7C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transition?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575" y="242888"/>
            <a:ext cx="76533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Dynamics as an RG process </a:t>
            </a:r>
            <a:r>
              <a:rPr lang="en-US" dirty="0"/>
              <a:t>(with L. </a:t>
            </a:r>
            <a:r>
              <a:rPr lang="en-US" dirty="0" err="1" smtClean="0"/>
              <a:t>Mathey</a:t>
            </a:r>
            <a:r>
              <a:rPr lang="en-US" dirty="0" smtClean="0"/>
              <a:t>, PRA 2010)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00025" y="1219200"/>
          <a:ext cx="7116763" cy="877888"/>
        </p:xfrm>
        <a:graphic>
          <a:graphicData uri="http://schemas.openxmlformats.org/presentationml/2006/ole">
            <p:oleObj spid="_x0000_s63490" name="Equation" r:id="rId3" imgW="2882880" imgH="355320" progId="Equation.3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295275" y="2205038"/>
          <a:ext cx="5267325" cy="1319212"/>
        </p:xfrm>
        <a:graphic>
          <a:graphicData uri="http://schemas.openxmlformats.org/presentationml/2006/ole">
            <p:oleObj spid="_x0000_s63491" name="Equation" r:id="rId4" imgW="2133360" imgH="53316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3810000"/>
            <a:ext cx="786288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/>
              <a:t>In quantum mechanics relaxation is like an RG process where high frequency modes are gradually eliminated.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5105400"/>
            <a:ext cx="878681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/>
              <a:t>Idea: gradually average over high momentum non-interacting modes and  follow time evolution of the remaining low energy modes.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7688" y="300038"/>
            <a:ext cx="7681912" cy="699309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en-US" sz="2000" dirty="0"/>
              <a:t>Decoupling of two 2D </a:t>
            </a:r>
            <a:r>
              <a:rPr lang="en-US" sz="2000" dirty="0" err="1"/>
              <a:t>superfluids</a:t>
            </a:r>
            <a:r>
              <a:rPr lang="en-US" sz="2000" dirty="0"/>
              <a:t> (with L. </a:t>
            </a:r>
            <a:r>
              <a:rPr lang="en-US" sz="2000" dirty="0" err="1"/>
              <a:t>Mathey</a:t>
            </a:r>
            <a:r>
              <a:rPr lang="en-US" sz="2000" dirty="0"/>
              <a:t>): </a:t>
            </a:r>
            <a:br>
              <a:rPr lang="en-US" sz="2000" dirty="0"/>
            </a:br>
            <a:r>
              <a:rPr lang="en-US" sz="2000" dirty="0"/>
              <a:t>L. </a:t>
            </a:r>
            <a:r>
              <a:rPr lang="en-US" sz="2000" dirty="0" err="1"/>
              <a:t>Mathey</a:t>
            </a:r>
            <a:r>
              <a:rPr lang="en-US" sz="2000" dirty="0"/>
              <a:t>, A. P., arXiv:1001.0098</a:t>
            </a:r>
          </a:p>
        </p:txBody>
      </p:sp>
      <p:sp>
        <p:nvSpPr>
          <p:cNvPr id="4" name="Rectangle 3"/>
          <p:cNvSpPr/>
          <p:nvPr/>
        </p:nvSpPr>
        <p:spPr>
          <a:xfrm>
            <a:off x="5600700" y="1973263"/>
            <a:ext cx="3300413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/>
              <a:t>Short times: system relaxes to a steady state with algebraic order.</a:t>
            </a:r>
          </a:p>
          <a:p>
            <a:pPr algn="l">
              <a:defRPr/>
            </a:pPr>
            <a:endParaRPr lang="en-US" sz="2400" dirty="0"/>
          </a:p>
          <a:p>
            <a:pPr algn="l">
              <a:defRPr/>
            </a:pPr>
            <a:endParaRPr lang="en-US" sz="2400" dirty="0"/>
          </a:p>
          <a:p>
            <a:pPr algn="l">
              <a:defRPr/>
            </a:pPr>
            <a:endParaRPr lang="en-US" sz="2400" dirty="0"/>
          </a:p>
          <a:p>
            <a:pPr algn="l">
              <a:defRPr/>
            </a:pPr>
            <a:r>
              <a:rPr lang="en-US" sz="2400" dirty="0"/>
              <a:t>Long times – vortex anti-vortex pairs start to emerge and can unbind.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42913" y="257175"/>
            <a:ext cx="7864475" cy="5572125"/>
            <a:chOff x="0" y="1286055"/>
            <a:chExt cx="7863840" cy="5571945"/>
          </a:xfrm>
        </p:grpSpPr>
        <p:pic>
          <p:nvPicPr>
            <p:cNvPr id="4813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286055"/>
              <a:ext cx="5339520" cy="2782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2320" y="1286055"/>
              <a:ext cx="2531520" cy="2782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4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092910"/>
              <a:ext cx="2384640" cy="2765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5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05760" y="4075628"/>
              <a:ext cx="5037120" cy="2782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0" y="6129338"/>
            <a:ext cx="92519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dirty="0"/>
              <a:t>Looks like KT transition in real time. How do we describe it analytically?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4229100" cy="2006600"/>
          </a:xfrm>
          <a:prstGeom prst="rect">
            <a:avLst/>
          </a:prstGeom>
          <a:noFill/>
          <a:ln w="19050" cap="rnd" algn="ctr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75342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dirty="0"/>
              <a:t>Need to solve nonlinear Hamiltonian equations of motion: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47709" y="3124200"/>
            <a:ext cx="8696291" cy="1085850"/>
            <a:chOff x="357188" y="3171825"/>
            <a:chExt cx="8696291" cy="1085850"/>
          </a:xfrm>
        </p:grpSpPr>
        <p:sp>
          <p:nvSpPr>
            <p:cNvPr id="4" name="TextBox 3"/>
            <p:cNvSpPr txBox="1"/>
            <p:nvPr/>
          </p:nvSpPr>
          <p:spPr>
            <a:xfrm>
              <a:off x="357188" y="3171825"/>
              <a:ext cx="869629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2400" dirty="0"/>
                <a:t>Idea: split </a:t>
              </a:r>
              <a:r>
                <a:rPr lang="en-US" sz="2400" i="1" dirty="0"/>
                <a:t>p</a:t>
              </a:r>
              <a:r>
                <a:rPr lang="en-US" sz="2400" dirty="0"/>
                <a:t> and </a:t>
              </a:r>
              <a:r>
                <a:rPr lang="en-US" sz="2400" i="1" dirty="0">
                  <a:sym typeface="Symbol"/>
                </a:rPr>
                <a:t></a:t>
              </a:r>
              <a:r>
                <a:rPr lang="en-US" sz="2400" dirty="0">
                  <a:sym typeface="Symbol"/>
                </a:rPr>
                <a:t> into low-momentum and high momentum sectors</a:t>
              </a:r>
              <a:endParaRPr lang="en-US" sz="2400" i="1" dirty="0"/>
            </a:p>
          </p:txBody>
        </p:sp>
        <p:graphicFrame>
          <p:nvGraphicFramePr>
            <p:cNvPr id="25602" name="Object 3"/>
            <p:cNvGraphicFramePr>
              <a:graphicFrameLocks noChangeAspect="1"/>
            </p:cNvGraphicFramePr>
            <p:nvPr/>
          </p:nvGraphicFramePr>
          <p:xfrm>
            <a:off x="466725" y="3756025"/>
            <a:ext cx="1787525" cy="501650"/>
          </p:xfrm>
          <a:graphic>
            <a:graphicData uri="http://schemas.openxmlformats.org/presentationml/2006/ole">
              <p:oleObj spid="_x0000_s65538" name="Equation" r:id="rId4" imgW="723600" imgH="203040" progId="Equation.3">
                <p:embed/>
              </p:oleObj>
            </a:graphicData>
          </a:graphic>
        </p:graphicFrame>
      </p:grp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199" y="4267200"/>
            <a:ext cx="4876801" cy="461665"/>
            <a:chOff x="414433" y="4510161"/>
            <a:chExt cx="4876698" cy="461368"/>
          </a:xfrm>
        </p:grpSpPr>
        <p:sp>
          <p:nvSpPr>
            <p:cNvPr id="6" name="TextBox 5"/>
            <p:cNvSpPr txBox="1"/>
            <p:nvPr/>
          </p:nvSpPr>
          <p:spPr>
            <a:xfrm>
              <a:off x="414433" y="4510161"/>
              <a:ext cx="4815704" cy="4613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2400" dirty="0"/>
                <a:t>Use </a:t>
              </a:r>
              <a:r>
                <a:rPr lang="en-US" sz="2400" dirty="0" err="1"/>
                <a:t>perturbative</a:t>
              </a:r>
              <a:r>
                <a:rPr lang="en-US" sz="2400" dirty="0"/>
                <a:t> approach to </a:t>
              </a:r>
              <a:r>
                <a:rPr lang="en-US" sz="2400" dirty="0" smtClean="0"/>
                <a:t>treat    </a:t>
              </a:r>
              <a:endParaRPr lang="en-US" sz="2400" dirty="0"/>
            </a:p>
          </p:txBody>
        </p:sp>
        <p:graphicFrame>
          <p:nvGraphicFramePr>
            <p:cNvPr id="25605" name="Object 4"/>
            <p:cNvGraphicFramePr>
              <a:graphicFrameLocks noChangeAspect="1"/>
            </p:cNvGraphicFramePr>
            <p:nvPr/>
          </p:nvGraphicFramePr>
          <p:xfrm>
            <a:off x="4924427" y="4519680"/>
            <a:ext cx="366704" cy="391861"/>
          </p:xfrm>
          <a:graphic>
            <a:graphicData uri="http://schemas.openxmlformats.org/presentationml/2006/ole">
              <p:oleObj spid="_x0000_s65541" name="Equation" r:id="rId5" imgW="190440" imgH="203040" progId="Equation.3">
                <p:embed/>
              </p:oleObj>
            </a:graphicData>
          </a:graphic>
        </p:graphicFrame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457200" y="4876800"/>
            <a:ext cx="4589333" cy="461665"/>
            <a:chOff x="485775" y="5424520"/>
            <a:chExt cx="4589333" cy="461367"/>
          </a:xfrm>
        </p:grpSpPr>
        <p:sp>
          <p:nvSpPr>
            <p:cNvPr id="8" name="TextBox 7"/>
            <p:cNvSpPr txBox="1"/>
            <p:nvPr/>
          </p:nvSpPr>
          <p:spPr>
            <a:xfrm>
              <a:off x="485775" y="5424520"/>
              <a:ext cx="4589333" cy="4613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2400" dirty="0"/>
                <a:t>Follow equations of motion for </a:t>
              </a:r>
              <a:r>
                <a:rPr lang="en-US" sz="2400" dirty="0" smtClean="0"/>
                <a:t>       </a:t>
              </a:r>
              <a:endParaRPr lang="en-US" sz="2400" dirty="0"/>
            </a:p>
          </p:txBody>
        </p:sp>
        <p:graphicFrame>
          <p:nvGraphicFramePr>
            <p:cNvPr id="25604" name="Object 5"/>
            <p:cNvGraphicFramePr>
              <a:graphicFrameLocks noChangeAspect="1"/>
            </p:cNvGraphicFramePr>
            <p:nvPr/>
          </p:nvGraphicFramePr>
          <p:xfrm>
            <a:off x="4462463" y="5490899"/>
            <a:ext cx="366712" cy="390525"/>
          </p:xfrm>
          <a:graphic>
            <a:graphicData uri="http://schemas.openxmlformats.org/presentationml/2006/ole">
              <p:oleObj spid="_x0000_s65540" name="Equation" r:id="rId6" imgW="190440" imgH="203040" progId="Equation.3">
                <p:embed/>
              </p:oleObj>
            </a:graphicData>
          </a:graphic>
        </p:graphicFrame>
      </p:grpSp>
      <p:sp>
        <p:nvSpPr>
          <p:cNvPr id="14" name="TextBox 13"/>
          <p:cNvSpPr txBox="1"/>
          <p:nvPr/>
        </p:nvSpPr>
        <p:spPr>
          <a:xfrm>
            <a:off x="0" y="5486401"/>
            <a:ext cx="9144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Additional subtlety: need to follow equations of motion for the energy.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172200"/>
            <a:ext cx="8547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Overall formalism very similar to the adiabatic perturbation theory.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04888"/>
            <a:ext cx="3233738" cy="1985962"/>
          </a:xfrm>
          <a:prstGeom prst="rect">
            <a:avLst/>
          </a:prstGeom>
          <a:noFill/>
          <a:ln w="19050" cap="rnd" algn="ctr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0688" y="371475"/>
            <a:ext cx="8489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dirty="0"/>
              <a:t>Result: flow equations for couplings, very similar to usual KT form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1143000"/>
            <a:ext cx="444974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dirty="0"/>
              <a:t>Flow  parameter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/>
              <a:t>is the real time!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14325" y="3328988"/>
            <a:ext cx="86296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/>
              <a:t>Recover for this problem two scenarios of relevant (normal) and irrelevant (</a:t>
            </a:r>
            <a:r>
              <a:rPr lang="en-US" sz="2400" dirty="0" err="1"/>
              <a:t>superfluid</a:t>
            </a:r>
            <a:r>
              <a:rPr lang="en-US" sz="2400" dirty="0"/>
              <a:t>) vortices with exponentially divergent time scale.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888" y="4729163"/>
            <a:ext cx="840105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rgbClr val="FF0000"/>
                </a:solidFill>
              </a:rPr>
              <a:t>For this problem equilibrium = thermodynamics emerges as a result of the  renormalization group process. </a:t>
            </a:r>
          </a:p>
          <a:p>
            <a:pPr algn="l">
              <a:defRPr/>
            </a:pPr>
            <a:endParaRPr lang="en-US" sz="2400" dirty="0">
              <a:solidFill>
                <a:srgbClr val="FF0000"/>
              </a:solidFill>
            </a:endParaRPr>
          </a:p>
          <a:p>
            <a:pPr algn="l">
              <a:defRPr/>
            </a:pPr>
            <a:r>
              <a:rPr lang="en-US" sz="2400" dirty="0">
                <a:solidFill>
                  <a:srgbClr val="C00000"/>
                </a:solidFill>
              </a:rPr>
              <a:t>RG is a </a:t>
            </a:r>
            <a:r>
              <a:rPr lang="en-US" sz="2400" dirty="0" err="1">
                <a:solidFill>
                  <a:srgbClr val="C00000"/>
                </a:solidFill>
              </a:rPr>
              <a:t>semigroup</a:t>
            </a:r>
            <a:r>
              <a:rPr lang="en-US" sz="2400" dirty="0">
                <a:solidFill>
                  <a:srgbClr val="C00000"/>
                </a:solidFill>
              </a:rPr>
              <a:t> transformation (no inverse). Lost information in the time averaging of fast modes.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28600"/>
            <a:ext cx="3499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Summary and outlook.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838200"/>
            <a:ext cx="84582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Universal non-adiabatic response of various quantities near quantum critical point. Can be understood through IR </a:t>
            </a:r>
            <a:r>
              <a:rPr lang="en-US" sz="2400" dirty="0" err="1" smtClean="0">
                <a:solidFill>
                  <a:srgbClr val="0070C0"/>
                </a:solidFill>
              </a:rPr>
              <a:t>divergencies</a:t>
            </a:r>
            <a:r>
              <a:rPr lang="en-US" sz="2400" dirty="0" smtClean="0">
                <a:solidFill>
                  <a:srgbClr val="0070C0"/>
                </a:solidFill>
              </a:rPr>
              <a:t> of  fidelity susceptibility and its generalizations.</a:t>
            </a:r>
          </a:p>
          <a:p>
            <a:pPr marL="914400" lvl="1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Dependence of dissipation on quench time and </a:t>
            </a:r>
            <a:r>
              <a:rPr lang="en-US" sz="2400" dirty="0" smtClean="0">
                <a:solidFill>
                  <a:srgbClr val="FF0000"/>
                </a:solidFill>
              </a:rPr>
              <a:t>shape?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Role of non-</a:t>
            </a:r>
            <a:r>
              <a:rPr lang="en-US" sz="2400" dirty="0" err="1" smtClean="0">
                <a:solidFill>
                  <a:srgbClr val="FF0000"/>
                </a:solidFill>
              </a:rPr>
              <a:t>integrability</a:t>
            </a:r>
            <a:r>
              <a:rPr lang="en-US" sz="2400" dirty="0" smtClean="0">
                <a:solidFill>
                  <a:srgbClr val="FF0000"/>
                </a:solidFill>
              </a:rPr>
              <a:t> (relaxation</a:t>
            </a:r>
            <a:r>
              <a:rPr lang="en-US" sz="2400" dirty="0" smtClean="0">
                <a:solidFill>
                  <a:srgbClr val="FF0000"/>
                </a:solidFill>
              </a:rPr>
              <a:t>)?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UV singularities. Extension to Cosmology (singularity in metric ~ QCP</a:t>
            </a:r>
            <a:r>
              <a:rPr lang="en-US" sz="2400" dirty="0" smtClean="0">
                <a:solidFill>
                  <a:srgbClr val="FF0000"/>
                </a:solidFill>
              </a:rPr>
              <a:t>)?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Diagonal entropy and heat are microscopically defined, measurable and consistent with laws of thermodynamics.</a:t>
            </a:r>
          </a:p>
          <a:p>
            <a:pPr marL="914400" lvl="1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FF0000"/>
                </a:solidFill>
              </a:rPr>
              <a:t>Thermalization</a:t>
            </a:r>
            <a:r>
              <a:rPr lang="en-US" sz="2400" dirty="0" smtClean="0">
                <a:solidFill>
                  <a:srgbClr val="FF0000"/>
                </a:solidFill>
              </a:rPr>
              <a:t> and </a:t>
            </a:r>
            <a:r>
              <a:rPr lang="en-US" sz="2400" dirty="0" err="1" smtClean="0">
                <a:solidFill>
                  <a:srgbClr val="FF0000"/>
                </a:solidFill>
              </a:rPr>
              <a:t>integrability</a:t>
            </a:r>
            <a:r>
              <a:rPr lang="en-US" sz="2400" dirty="0" smtClean="0">
                <a:solidFill>
                  <a:srgbClr val="FF0000"/>
                </a:solidFill>
              </a:rPr>
              <a:t>. How are these concepts affected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0070C0"/>
                </a:solidFill>
              </a:rPr>
              <a:t>Thermalization</a:t>
            </a:r>
            <a:r>
              <a:rPr lang="en-US" sz="2400" dirty="0" smtClean="0">
                <a:solidFill>
                  <a:srgbClr val="0070C0"/>
                </a:solidFill>
              </a:rPr>
              <a:t> (time evolution) as an RG process in real time. </a:t>
            </a:r>
          </a:p>
          <a:p>
            <a:pPr lvl="2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Generality of this statement. Role of </a:t>
            </a:r>
            <a:r>
              <a:rPr lang="en-US" sz="2400" dirty="0" err="1" smtClean="0">
                <a:solidFill>
                  <a:srgbClr val="FF0000"/>
                </a:solidFill>
              </a:rPr>
              <a:t>integrability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Experiments.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ext Box 2"/>
          <p:cNvSpPr txBox="1">
            <a:spLocks noChangeArrowheads="1"/>
          </p:cNvSpPr>
          <p:nvPr/>
        </p:nvSpPr>
        <p:spPr bwMode="auto">
          <a:xfrm>
            <a:off x="3579813" y="365125"/>
            <a:ext cx="1446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248835" name="Text Box 3"/>
          <p:cNvSpPr txBox="1">
            <a:spLocks noChangeArrowheads="1"/>
          </p:cNvSpPr>
          <p:nvPr/>
        </p:nvSpPr>
        <p:spPr bwMode="auto">
          <a:xfrm>
            <a:off x="619125" y="1169988"/>
            <a:ext cx="2738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Cartoon BCS model:</a:t>
            </a:r>
          </a:p>
        </p:txBody>
      </p:sp>
      <p:graphicFrame>
        <p:nvGraphicFramePr>
          <p:cNvPr id="248836" name="Object 4"/>
          <p:cNvGraphicFramePr>
            <a:graphicFrameLocks noChangeAspect="1"/>
          </p:cNvGraphicFramePr>
          <p:nvPr/>
        </p:nvGraphicFramePr>
        <p:xfrm>
          <a:off x="795338" y="1762125"/>
          <a:ext cx="5702300" cy="1016000"/>
        </p:xfrm>
        <a:graphic>
          <a:graphicData uri="http://schemas.openxmlformats.org/presentationml/2006/ole">
            <p:oleObj spid="_x0000_s52226" name="Equation" r:id="rId4" imgW="2425680" imgH="431640" progId="Equation.3">
              <p:embed/>
            </p:oleObj>
          </a:graphicData>
        </a:graphic>
      </p:graphicFrame>
      <p:sp>
        <p:nvSpPr>
          <p:cNvPr id="248837" name="Line 5"/>
          <p:cNvSpPr>
            <a:spLocks noChangeShapeType="1"/>
          </p:cNvSpPr>
          <p:nvPr/>
        </p:nvSpPr>
        <p:spPr bwMode="auto">
          <a:xfrm>
            <a:off x="784225" y="3092450"/>
            <a:ext cx="1174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8838" name="Line 6"/>
          <p:cNvSpPr>
            <a:spLocks noChangeShapeType="1"/>
          </p:cNvSpPr>
          <p:nvPr/>
        </p:nvSpPr>
        <p:spPr bwMode="auto">
          <a:xfrm>
            <a:off x="774700" y="3563938"/>
            <a:ext cx="1174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1292225" y="3470275"/>
            <a:ext cx="203200" cy="2032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922338" y="3489325"/>
            <a:ext cx="203200" cy="203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1335088" y="2989263"/>
            <a:ext cx="203200" cy="203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908050" y="2981325"/>
            <a:ext cx="203200" cy="2032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8843" name="Object 11"/>
          <p:cNvGraphicFramePr>
            <a:graphicFrameLocks noChangeAspect="1"/>
          </p:cNvGraphicFramePr>
          <p:nvPr/>
        </p:nvGraphicFramePr>
        <p:xfrm>
          <a:off x="2087563" y="2852738"/>
          <a:ext cx="781050" cy="468312"/>
        </p:xfrm>
        <a:graphic>
          <a:graphicData uri="http://schemas.openxmlformats.org/presentationml/2006/ole">
            <p:oleObj spid="_x0000_s52227" name="Equation" r:id="rId5" imgW="380880" imgH="228600" progId="Equation.3">
              <p:embed/>
            </p:oleObj>
          </a:graphicData>
        </a:graphic>
      </p:graphicFrame>
      <p:graphicFrame>
        <p:nvGraphicFramePr>
          <p:cNvPr id="248844" name="Object 12"/>
          <p:cNvGraphicFramePr>
            <a:graphicFrameLocks noChangeAspect="1"/>
          </p:cNvGraphicFramePr>
          <p:nvPr/>
        </p:nvGraphicFramePr>
        <p:xfrm>
          <a:off x="2125663" y="3324225"/>
          <a:ext cx="971550" cy="460375"/>
        </p:xfrm>
        <a:graphic>
          <a:graphicData uri="http://schemas.openxmlformats.org/presentationml/2006/ole">
            <p:oleObj spid="_x0000_s52228" name="Equation" r:id="rId6" imgW="482400" imgH="228600" progId="Equation.3">
              <p:embed/>
            </p:oleObj>
          </a:graphicData>
        </a:graphic>
      </p:graphicFrame>
      <p:sp>
        <p:nvSpPr>
          <p:cNvPr id="248845" name="Text Box 13"/>
          <p:cNvSpPr txBox="1">
            <a:spLocks noChangeArrowheads="1"/>
          </p:cNvSpPr>
          <p:nvPr/>
        </p:nvSpPr>
        <p:spPr bwMode="auto">
          <a:xfrm>
            <a:off x="3275013" y="3057525"/>
            <a:ext cx="52963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Mapping to spin model (Anderson, 1958)</a:t>
            </a:r>
          </a:p>
        </p:txBody>
      </p:sp>
      <p:graphicFrame>
        <p:nvGraphicFramePr>
          <p:cNvPr id="248846" name="Object 14"/>
          <p:cNvGraphicFramePr>
            <a:graphicFrameLocks noChangeAspect="1"/>
          </p:cNvGraphicFramePr>
          <p:nvPr/>
        </p:nvGraphicFramePr>
        <p:xfrm>
          <a:off x="708025" y="4090988"/>
          <a:ext cx="5732463" cy="1028700"/>
        </p:xfrm>
        <a:graphic>
          <a:graphicData uri="http://schemas.openxmlformats.org/presentationml/2006/ole">
            <p:oleObj spid="_x0000_s52229" name="Equation" r:id="rId7" imgW="2197080" imgH="393480" progId="Equation.3">
              <p:embed/>
            </p:oleObj>
          </a:graphicData>
        </a:graphic>
      </p:graphicFrame>
      <p:sp>
        <p:nvSpPr>
          <p:cNvPr id="248847" name="Text Box 15"/>
          <p:cNvSpPr txBox="1">
            <a:spLocks noChangeArrowheads="1"/>
          </p:cNvSpPr>
          <p:nvPr/>
        </p:nvSpPr>
        <p:spPr bwMode="auto">
          <a:xfrm>
            <a:off x="460375" y="5467350"/>
            <a:ext cx="81851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the thermodynamic limit this model has a transition to superconductor (XY-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ferromagnet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at 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 =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2"/>
          <p:cNvSpPr txBox="1">
            <a:spLocks noChangeArrowheads="1"/>
          </p:cNvSpPr>
          <p:nvPr/>
        </p:nvSpPr>
        <p:spPr bwMode="auto">
          <a:xfrm>
            <a:off x="1460500" y="3429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Change 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from 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sz="2400" i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to 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sz="2400" i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aphicFrame>
        <p:nvGraphicFramePr>
          <p:cNvPr id="250883" name="Object 3"/>
          <p:cNvGraphicFramePr>
            <a:graphicFrameLocks noChangeAspect="1"/>
          </p:cNvGraphicFramePr>
          <p:nvPr/>
        </p:nvGraphicFramePr>
        <p:xfrm>
          <a:off x="0" y="747713"/>
          <a:ext cx="7334250" cy="6103937"/>
        </p:xfrm>
        <a:graphic>
          <a:graphicData uri="http://schemas.openxmlformats.org/presentationml/2006/ole">
            <p:oleObj spid="_x0000_s53250" name="Graph" r:id="rId4" imgW="3831840" imgH="3189600" progId="Origin50.Graph">
              <p:embed/>
            </p:oleObj>
          </a:graphicData>
        </a:graphic>
      </p:graphicFrame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6977063" y="19542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50885" name="Object 5"/>
          <p:cNvGraphicFramePr>
            <a:graphicFrameLocks noChangeAspect="1"/>
          </p:cNvGraphicFramePr>
          <p:nvPr/>
        </p:nvGraphicFramePr>
        <p:xfrm>
          <a:off x="6918325" y="1576388"/>
          <a:ext cx="1504950" cy="1362075"/>
        </p:xfrm>
        <a:graphic>
          <a:graphicData uri="http://schemas.openxmlformats.org/presentationml/2006/ole">
            <p:oleObj spid="_x0000_s53251" name="Equation" r:id="rId5" imgW="533160" imgH="482400" progId="Equation.3">
              <p:embed/>
            </p:oleObj>
          </a:graphicData>
        </a:graphic>
      </p:graphicFrame>
      <p:sp>
        <p:nvSpPr>
          <p:cNvPr id="250886" name="Text Box 6"/>
          <p:cNvSpPr txBox="1">
            <a:spLocks noChangeArrowheads="1"/>
          </p:cNvSpPr>
          <p:nvPr/>
        </p:nvSpPr>
        <p:spPr bwMode="auto">
          <a:xfrm>
            <a:off x="6932613" y="3216275"/>
            <a:ext cx="1690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Work with large 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4" cstate="print"/>
          <a:srcRect t="6006" r="5505" b="7208"/>
          <a:stretch>
            <a:fillRect/>
          </a:stretch>
        </p:blipFill>
        <p:spPr bwMode="auto">
          <a:xfrm>
            <a:off x="0" y="0"/>
            <a:ext cx="1920875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52931" name="Object 3"/>
          <p:cNvGraphicFramePr>
            <a:graphicFrameLocks noChangeAspect="1"/>
          </p:cNvGraphicFramePr>
          <p:nvPr/>
        </p:nvGraphicFramePr>
        <p:xfrm>
          <a:off x="685800" y="892175"/>
          <a:ext cx="7200900" cy="5962650"/>
        </p:xfrm>
        <a:graphic>
          <a:graphicData uri="http://schemas.openxmlformats.org/presentationml/2006/ole">
            <p:oleObj spid="_x0000_s54274" name="Graph" r:id="rId5" imgW="3852000" imgH="3189600" progId="Origin50.Graph">
              <p:embed/>
            </p:oleObj>
          </a:graphicData>
        </a:graphic>
      </p:graphicFrame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3030538" y="506413"/>
            <a:ext cx="3236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Simulations: N=2000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763000" cy="685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978" name="Object 2"/>
          <p:cNvGraphicFramePr>
            <a:graphicFrameLocks noChangeAspect="1"/>
          </p:cNvGraphicFramePr>
          <p:nvPr/>
        </p:nvGraphicFramePr>
        <p:xfrm>
          <a:off x="479425" y="-36513"/>
          <a:ext cx="8072438" cy="6894513"/>
        </p:xfrm>
        <a:graphic>
          <a:graphicData uri="http://schemas.openxmlformats.org/presentationml/2006/ole">
            <p:oleObj spid="_x0000_s55298" name="Graph" r:id="rId4" imgW="3733920" imgH="31896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793750"/>
            <a:ext cx="7272337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2651125" y="217488"/>
            <a:ext cx="3825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Entropy and reversibility.</a:t>
            </a:r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7329488" y="2165350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g =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10</a:t>
            </a:r>
            <a:r>
              <a:rPr lang="en-US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-4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7315200" y="3200400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g =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10</a:t>
            </a:r>
            <a:r>
              <a:rPr lang="en-US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-5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4903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4908550" y="304800"/>
            <a:ext cx="362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effectLst/>
                <a:latin typeface="Arial" charset="0"/>
              </a:rPr>
              <a:t>M. Rigol, V. Dunjko &amp; M. Olshanii,</a:t>
            </a:r>
          </a:p>
          <a:p>
            <a:r>
              <a:rPr lang="en-US" sz="1800">
                <a:effectLst/>
                <a:latin typeface="Arial" charset="0"/>
              </a:rPr>
              <a:t>Nature </a:t>
            </a:r>
            <a:r>
              <a:rPr lang="en-US" sz="1800" b="1">
                <a:effectLst/>
                <a:latin typeface="Arial" charset="0"/>
              </a:rPr>
              <a:t>452</a:t>
            </a:r>
            <a:r>
              <a:rPr lang="en-US" sz="1800">
                <a:effectLst/>
                <a:latin typeface="Arial" charset="0"/>
              </a:rPr>
              <a:t>, 854 (2008)</a:t>
            </a:r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5029200" y="2397125"/>
            <a:ext cx="41148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1800" b="1">
                <a:effectLst/>
                <a:latin typeface="Arial" charset="0"/>
              </a:rPr>
              <a:t>a</a:t>
            </a:r>
            <a:r>
              <a:rPr lang="en-US" sz="1800">
                <a:effectLst/>
                <a:latin typeface="Arial" charset="0"/>
              </a:rPr>
              <a:t>, Two-dimensional lattice on which five hard-core bosons propagate in time. </a:t>
            </a:r>
            <a:br>
              <a:rPr lang="en-US" sz="1800">
                <a:effectLst/>
                <a:latin typeface="Arial" charset="0"/>
              </a:rPr>
            </a:br>
            <a:r>
              <a:rPr lang="en-US" sz="1800">
                <a:effectLst/>
                <a:latin typeface="Arial" charset="0"/>
              </a:rPr>
              <a:t/>
            </a:r>
            <a:br>
              <a:rPr lang="en-US" sz="1800">
                <a:effectLst/>
                <a:latin typeface="Arial" charset="0"/>
              </a:rPr>
            </a:br>
            <a:r>
              <a:rPr lang="en-US" sz="1800" b="1">
                <a:effectLst/>
                <a:latin typeface="Arial" charset="0"/>
              </a:rPr>
              <a:t>b</a:t>
            </a:r>
            <a:r>
              <a:rPr lang="en-US" sz="1800">
                <a:effectLst/>
                <a:latin typeface="Arial" charset="0"/>
              </a:rPr>
              <a:t>, The corresponding relaxation dynamics of the central component </a:t>
            </a:r>
            <a:r>
              <a:rPr lang="en-US" sz="1800" i="1">
                <a:effectLst/>
                <a:latin typeface="Arial" charset="0"/>
              </a:rPr>
              <a:t>n</a:t>
            </a:r>
            <a:r>
              <a:rPr lang="en-US" sz="1800">
                <a:effectLst/>
                <a:latin typeface="Arial" charset="0"/>
              </a:rPr>
              <a:t>(</a:t>
            </a:r>
            <a:r>
              <a:rPr lang="en-US" sz="1800" i="1">
                <a:effectLst/>
                <a:latin typeface="Arial" charset="0"/>
              </a:rPr>
              <a:t>k</a:t>
            </a:r>
            <a:r>
              <a:rPr lang="en-US" sz="1800" i="1" baseline="-30000">
                <a:effectLst/>
                <a:latin typeface="Arial" charset="0"/>
              </a:rPr>
              <a:t>x</a:t>
            </a:r>
            <a:r>
              <a:rPr lang="en-US" sz="1800">
                <a:effectLst/>
                <a:latin typeface="Arial" charset="0"/>
              </a:rPr>
              <a:t> = 0) of the marginal momentum distribution, compared with the predictions of the three ensembles</a:t>
            </a:r>
            <a:br>
              <a:rPr lang="en-US" sz="1800">
                <a:effectLst/>
                <a:latin typeface="Arial" charset="0"/>
              </a:rPr>
            </a:br>
            <a:endParaRPr lang="en-US" sz="1800">
              <a:effectLst/>
              <a:latin typeface="Arial" charset="0"/>
            </a:endParaRPr>
          </a:p>
          <a:p>
            <a:pPr algn="l"/>
            <a:r>
              <a:rPr lang="en-US" sz="1800">
                <a:effectLst/>
                <a:latin typeface="Arial" charset="0"/>
              </a:rPr>
              <a:t> </a:t>
            </a:r>
            <a:r>
              <a:rPr lang="en-US" sz="1800" b="1">
                <a:effectLst/>
                <a:latin typeface="Arial" charset="0"/>
              </a:rPr>
              <a:t>c</a:t>
            </a:r>
            <a:r>
              <a:rPr lang="en-US" sz="1800">
                <a:effectLst/>
                <a:latin typeface="Arial" charset="0"/>
              </a:rPr>
              <a:t>, Full momentum distribution function in the initial state, after relaxation, and in the different ensembles. </a:t>
            </a:r>
          </a:p>
        </p:txBody>
      </p:sp>
      <p:sp>
        <p:nvSpPr>
          <p:cNvPr id="205829" name="AutoShape 5" descr="Delta"/>
          <p:cNvSpPr>
            <a:spLocks noChangeAspect="1" noChangeArrowheads="1"/>
          </p:cNvSpPr>
          <p:nvPr/>
        </p:nvSpPr>
        <p:spPr bwMode="auto">
          <a:xfrm>
            <a:off x="13077825" y="3414713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05830" name="AutoShape 6" descr="Delta"/>
          <p:cNvSpPr>
            <a:spLocks noChangeAspect="1" noChangeArrowheads="1"/>
          </p:cNvSpPr>
          <p:nvPr/>
        </p:nvSpPr>
        <p:spPr bwMode="auto">
          <a:xfrm>
            <a:off x="-3908425" y="37036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05831" name="AutoShape 7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-2432050" y="37036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05832" name="AutoShape 8" descr="Delta"/>
          <p:cNvSpPr>
            <a:spLocks noChangeAspect="1" noChangeArrowheads="1"/>
          </p:cNvSpPr>
          <p:nvPr/>
        </p:nvSpPr>
        <p:spPr bwMode="auto">
          <a:xfrm>
            <a:off x="-1539875" y="37036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04800"/>
            <a:ext cx="5257800" cy="284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381000"/>
            <a:ext cx="22352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540000" y="2540000"/>
            <a:ext cx="1905" cy="1905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486400" y="1371600"/>
            <a:ext cx="3356109" cy="1524000"/>
          </a:xfrm>
          <a:prstGeom prst="rect">
            <a:avLst/>
          </a:prstGeom>
          <a:blipFill>
            <a:blip r:embed="rId12" cstate="print"/>
            <a:tile tx="0" ty="0" sx="100000" sy="100000" flip="none" algn="tl"/>
          </a:blipFill>
        </p:spPr>
      </p:pic>
      <p:grpSp>
        <p:nvGrpSpPr>
          <p:cNvPr id="22" name="Group 21"/>
          <p:cNvGrpSpPr/>
          <p:nvPr/>
        </p:nvGrpSpPr>
        <p:grpSpPr>
          <a:xfrm>
            <a:off x="609600" y="3276600"/>
            <a:ext cx="7492365" cy="1828800"/>
            <a:chOff x="609600" y="3276600"/>
            <a:chExt cx="7492365" cy="1828800"/>
          </a:xfrm>
        </p:grpSpPr>
        <p:pic>
          <p:nvPicPr>
            <p:cNvPr id="16" name="Picture 15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609600" y="3276600"/>
              <a:ext cx="7492365" cy="1102995"/>
            </a:xfrm>
            <a:prstGeom prst="rect">
              <a:avLst/>
            </a:prstGeom>
          </p:spPr>
        </p:pic>
        <p:pic>
          <p:nvPicPr>
            <p:cNvPr id="18" name="Picture 17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3124200" y="4572000"/>
              <a:ext cx="2189018" cy="5334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609600" y="5334000"/>
            <a:ext cx="7108806" cy="1148556"/>
            <a:chOff x="609600" y="5334000"/>
            <a:chExt cx="7108806" cy="1148556"/>
          </a:xfrm>
        </p:grpSpPr>
        <p:sp>
          <p:nvSpPr>
            <p:cNvPr id="19" name="TextBox 18"/>
            <p:cNvSpPr txBox="1"/>
            <p:nvPr/>
          </p:nvSpPr>
          <p:spPr>
            <a:xfrm>
              <a:off x="609600" y="5334000"/>
              <a:ext cx="7108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Excess energy = energy above new ground state (=heat)</a:t>
              </a:r>
              <a:endParaRPr lang="en-US" sz="2400" dirty="0"/>
            </a:p>
          </p:txBody>
        </p:sp>
        <p:pic>
          <p:nvPicPr>
            <p:cNvPr id="23" name="Picture 22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2209800" y="6019800"/>
              <a:ext cx="4191000" cy="46275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28600"/>
            <a:ext cx="3175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Alternative explanation.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514600"/>
            <a:ext cx="1732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Ordered phase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2438400"/>
            <a:ext cx="2014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Disordered phase</a:t>
            </a:r>
            <a:endParaRPr lang="en-US" sz="2000" dirty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410200" y="1066800"/>
            <a:ext cx="3663315" cy="22860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791200" y="1676400"/>
            <a:ext cx="3173681" cy="4572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0" y="3276600"/>
            <a:ext cx="8875713" cy="3220189"/>
            <a:chOff x="0" y="3276600"/>
            <a:chExt cx="8875713" cy="3220189"/>
          </a:xfrm>
        </p:grpSpPr>
        <p:pic>
          <p:nvPicPr>
            <p:cNvPr id="19475" name="Picture 1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3276600"/>
              <a:ext cx="8875713" cy="267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14"/>
            <p:cNvGrpSpPr/>
            <p:nvPr/>
          </p:nvGrpSpPr>
          <p:grpSpPr>
            <a:xfrm>
              <a:off x="1524000" y="4038600"/>
              <a:ext cx="6727474" cy="2458189"/>
              <a:chOff x="1524000" y="4038600"/>
              <a:chExt cx="6727474" cy="2458189"/>
            </a:xfrm>
          </p:grpSpPr>
          <p:pic>
            <p:nvPicPr>
              <p:cNvPr id="10" name="Picture 9" descr="addin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505200" y="4038600"/>
                <a:ext cx="1676400" cy="432828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429000" y="4953000"/>
                <a:ext cx="4822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The system is not adiabatic near QCP.</a:t>
                </a:r>
                <a:endParaRPr lang="en-US" sz="2400" dirty="0"/>
              </a:p>
            </p:txBody>
          </p:sp>
          <p:pic>
            <p:nvPicPr>
              <p:cNvPr id="12" name="Picture 11" descr="addin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24000" y="6172200"/>
                <a:ext cx="5257800" cy="324589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inkTgt spid="_x0000_s19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inkTgt spid="_x0000_s19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inkTgt spid="_x0000_s1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04800"/>
            <a:ext cx="5257800" cy="284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562600" y="304800"/>
            <a:ext cx="3385600" cy="175260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52400" y="3276600"/>
            <a:ext cx="8458200" cy="1394115"/>
            <a:chOff x="152400" y="3276600"/>
            <a:chExt cx="8458200" cy="1394115"/>
          </a:xfrm>
        </p:grpSpPr>
        <p:sp>
          <p:nvSpPr>
            <p:cNvPr id="13" name="TextBox 12"/>
            <p:cNvSpPr txBox="1"/>
            <p:nvPr/>
          </p:nvSpPr>
          <p:spPr>
            <a:xfrm>
              <a:off x="152400" y="3276600"/>
              <a:ext cx="35782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Use Landau-</a:t>
              </a:r>
              <a:r>
                <a:rPr lang="en-US" sz="2400" dirty="0" err="1" smtClean="0"/>
                <a:t>Zener</a:t>
              </a:r>
              <a:r>
                <a:rPr lang="en-US" sz="2400" dirty="0" smtClean="0"/>
                <a:t> criterion</a:t>
              </a:r>
              <a:endParaRPr lang="en-US" sz="2400" dirty="0"/>
            </a:p>
          </p:txBody>
        </p:sp>
        <p:pic>
          <p:nvPicPr>
            <p:cNvPr id="19" name="Picture 18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381000" y="3810000"/>
              <a:ext cx="8229600" cy="860715"/>
            </a:xfrm>
            <a:prstGeom prst="rect">
              <a:avLst/>
            </a:prstGeom>
          </p:spPr>
        </p:pic>
      </p:grpSp>
      <p:pic>
        <p:nvPicPr>
          <p:cNvPr id="21" name="Picture 2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80999" y="4953001"/>
            <a:ext cx="4514481" cy="45719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04800" y="5562600"/>
            <a:ext cx="8316912" cy="1015663"/>
            <a:chOff x="304800" y="5562600"/>
            <a:chExt cx="8316912" cy="1015663"/>
          </a:xfrm>
        </p:grpSpPr>
        <p:sp>
          <p:nvSpPr>
            <p:cNvPr id="16" name="Text Box 35"/>
            <p:cNvSpPr txBox="1">
              <a:spLocks noChangeArrowheads="1"/>
            </p:cNvSpPr>
            <p:nvPr/>
          </p:nvSpPr>
          <p:spPr bwMode="auto">
            <a:xfrm>
              <a:off x="6477000" y="5562600"/>
              <a:ext cx="2144712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A.P. 2003,</a:t>
              </a:r>
            </a:p>
            <a:p>
              <a:pPr algn="l"/>
              <a:r>
                <a:rPr lang="en-US" sz="2000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Zurek</a:t>
              </a:r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Dorner</a:t>
              </a:r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Zoller</a:t>
              </a:r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2005</a:t>
              </a:r>
            </a:p>
          </p:txBody>
        </p:sp>
        <p:pic>
          <p:nvPicPr>
            <p:cNvPr id="22" name="Picture 21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/>
            <a:stretch>
              <a:fillRect/>
            </a:stretch>
          </p:blipFill>
          <p:spPr>
            <a:xfrm>
              <a:off x="304800" y="5791200"/>
              <a:ext cx="5715000" cy="55543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0"/>
            <a:ext cx="4373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Classical Kibble-</a:t>
            </a:r>
            <a:r>
              <a:rPr lang="en-US" sz="2400" dirty="0" err="1" smtClean="0"/>
              <a:t>Zurek</a:t>
            </a:r>
            <a:r>
              <a:rPr lang="en-US" sz="2400" dirty="0" smtClean="0"/>
              <a:t> mechanism</a:t>
            </a:r>
            <a:endParaRPr lang="en-US" sz="2400" dirty="0"/>
          </a:p>
        </p:txBody>
      </p:sp>
      <p:pic>
        <p:nvPicPr>
          <p:cNvPr id="3" name="Picture 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33400" y="5867400"/>
            <a:ext cx="8232115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inkTgt spid="_x0000_s22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inkTgt spid="_x0000_s22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inkTgt spid="_x0000_s2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NATOLI@ELDCRWVFUVWYY57I" val="3737"/>
  <p:tag name="DEFAULTDISPLAYSOURCE" val="\documentclass{article}\pagestyle{empty}&#10;\begin{document}&#10;&#10;\end{document}&#10;"/>
  <p:tag name="EMBEDFONTS" val="1"/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What is the scaling of $n_{ex},\; Q,\; S$?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noindent States with $\epsilon\lesssim\Delta^\star$\\&#10;are diabatic, excited.\\ \\&#10;States with $\epsilon\gg \Delta^\star$\\ &#10;are adiabatic, not excited &#10;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equation*}&#10;\Delta^\star=(\upsilon t^\star)^{z\nu}\sim |\upsilon|^{z\nu/(z\nu+1)}&#10;\end{equation*}&#10;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&#10;\begin{equation*}&#10;n_{ex}\sim (\Delta^\star)^{d/z}\sim |\upsilon|^{d\nu/(z\nu+1)}&#10;\end{equation*}&#10;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equation*}&#10;{d\Delta^\star\over dt}=\left(\Delta^\star\right)^2,\quad &#10;\Delta^\star=(vt^\star)^{z\nu} \Leftarrow &#10;\left\{\begin{array}{l}&#10;t^\star\sim |\upsilon|^{-z\nu/(z\nu+1)}\\&#10;\xi^\star\sim |\upsilon|^{-\nu/(z\nu+1)}&#10;&#10;\end{array}\right.&#10;\end{equation*}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&#10;\begin{equation*}&#10;\xi^\star\sim |\upsilon|^{-\nu/(z\nu+1)} \Leftarrow n_{ex}\sim &#10;{1\over (\xi^\star)^d}\sim |\upsilon|^{d\nu\over (z\nu+1)}&#10;\end{equation*}&#10;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&#10;\begin{equation*}&#10;n_{ex}\sim (\Delta^\star)^{d/z}\sim |\upsilon|^{d\nu/(z\nu r+1)}&#10;\end{equation*}&#10;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equation*}&#10;{d\Delta^\star\over dt}=\left(\Delta^\star\right)^2,\quad &#10;\Delta^\star=(vt^r)^{z\nu} \Leftarrow &#10;\left\{\begin{array}{l}&#10;t^\star\sim |\upsilon|^{-z\nu/(z\nu r+1)}\\&#10;\xi^\star\sim |\upsilon|^{-\nu/(z\nu r+1)}&#10;&#10;\end{array}\right.&#10;\end{equation*}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&#10;\begin{equation*}&#10;n_{ex}\sim |\upsilon|^{d\nu/(z\nu r+1)}&#10;\end{equation*}&#10;\begin{equation*}&#10;Q\sim |\upsilon|^{(d+z)\nu/(z\nu r+1)}&#10;\end{equation*}&#10;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&#10;\noindent $\upsilon$ is the adiabatic parameter - controls &#10;proximity\\ to the instantaneous ground state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States with $\epsilon\ll\Delta$ are diabatic - highly excited&#10;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&#10;\noindent $r=0$ - instantaneous quench, $\upsilon$ &#10;is the quench amplitude.\\&#10;\noindent $r=1$ - linear quench, $\upsilon$ &#10;is the quench rate.\\&#10;\noindent $r=2$ - quadratic quench, $\upsilon$ &#10;is the quench acceleration.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equation*}&#10;i\partial_t\psi=H\psi&#10;\end{equation*}&#10;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equation*}&#10;|\psi\rangle=\sum_n^{\phantom{X}} a_n(t)|\phi_n(\lambda(t))\rangle&#10;\end{equation*}&#10;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displaymath}&#10;i \dot a_n +\sum_m \langle n|\partial_t|m\rangle a_m= \epsilon_n a_n&#10;\end{displaymath}&#10;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noindent Assume that $\lambda(t)$ is monotonic. Change variables\\&#10; $t\to\lambda(t)$,  $a_n(t)\to a_n \exp[-i\int^t \epsilon_n(\tau) d\tau]$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displaymath}&#10;{d a_n\over d\lambda} +\sum_m \langle n|\partial_\lambda|m\rangle &#10;\exp\left[i\int^\lambda (\epsilon_n(\lambda')-\epsilon_m(\lambda'))&#10;/\dot \lambda'  d\lambda'\right]a_m=0&#10;\end{displaymath}&#10;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displaymath}&#10;{d a_n\over d\lambda} +\sum_m \langle n|\partial_\lambda|m\rangle &#10;\exp\left[i\int^\lambda (\epsilon_n(\lambda')-\epsilon_m(\lambda'))&#10;/\dot \lambda'  d\lambda'\right]a_m=0&#10;\end{displaymath}&#10;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\noindent Adiabatic perturbation theory: $a_m\approx \delta_{m,0}$\\ &#10;(Berry phase can be absorbed to the dynamical phase)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displaymath}&#10;a_n(\mu)\approx - \int_0^\mu d\lambda \langle n|\partial_\lambda|0\rangle &#10;\exp\left[i\int^\lambda (\epsilon_n(\lambda')-\epsilon_0(\lambda'))&#10;/\dot \lambda'  d\lambda'\right]=0&#10;\end{displaymath}&#10;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Sudden quenches $\dot\lambda\to\infty$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noindent States with $\epsilon\lesssim\Delta$\\ &#10;are diabatic - highly excited\\&#10;\\&#10;\noindent States with $\epsilon\gg\Delta$\\ &#10;are adiabatic - not excited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displaymath}&#10;a_n(\mu)\approx \int_0^\mu d\lambda {\langle n|V|0\rangle\over&#10;\epsilon_n(\lambda)-\epsilon_0(\lambda)}&#10;\end{displaymath}&#10;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\begin{displaymath}&#10;\langle n|\partial_\lambda|0\rangle=-{\langle n|V|0\rangle\over \epsilon_n-\epsilon(0)} &#10;\end{displaymath}&#10;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Recall that $\delta H=\lambda V \Rightarrow$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Sudden quenches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displaymath}&#10;a_n(\mu)\approx \int_0^\mu d\lambda {\langle n|V|0\rangle\over&#10;\epsilon_n(\lambda)-\epsilon_0(\lambda)}\approx \mu {\langle n|V|0\rangle\over&#10;\epsilon_n(0)-\epsilon_0(0)}&#10;\end{displaymath}&#10;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Sudden quenches: adiabatic fidelity = standard fidelity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\begin{equation*}&#10;F_a^2=|\langle \psi(t)|\psi_{gs}(t)\rangle|^2&#10;\end{equation*}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Slow quenches $\lambda(t)=\upsilon {t^r\over r!}$. Integrating fast&#10;oscillating function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displaymath}&#10;a_n(\upsilon)\approx \upsilon {\langle n|V|0\rangle\over&#10;(\epsilon_n(0)-\epsilon_0(0))^{r+1}}&#10;\end{displaymath}&#10;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equation*}&#10;P_{ex}=1-F_a^2=\sum_n^\prime |a_n|^2\approx \upsilon^2 \sum_n^\prime &#10;{\langle n|V|0\rangle^2\over (\epsilon_n-\epsilon_0)^{2r+2}}=&#10;L^d \upsilon^2\chi_{2r+2}&#10;\end{equation*}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equation*}&#10;Q\sim |\lambda|^{z\nu}n_{ex}|\sim |\lambda|^{(d+z)\nu}&#10;\end{equation*}&#10;&#10;&#10;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equation*}&#10;\chi_{2r+2}={1\over L^d}\sum_n^\prime &#10;{\langle n|V|0\rangle^2\over (\epsilon_n-\epsilon_0)^{2r+2}}&#10;\end{equation*}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noindent is the generalized adiabatic susceptibility of order $2r+2$;\\ &#10;$\chi_2$ is the fidelity susceptibility.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noindent Similar expression holds for heat\\ (energy above the instantaneous &#10;ground state energy)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equation*}&#10;Q\approx L^d \upsilon^2\chi_{2r+1}&#10;\end{equation*}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equation*}&#10;\chi_{2r+2}={1\over L^d}\sum_n^\prime &#10;{\langle n|V|0\rangle^2\over (\epsilon_n-\epsilon_0)^{2r+2}}&#10;\end{equation*}&#10;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equation*}&#10;V=\int d^dx u(x)&#10;\end{equation*}&#10;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eqnarray*}&#10;&amp;&amp;\chi_{2r+2}={1\over L^d}\sum_n^\prime \int_0^\infty d\tau {\tau^{2r+1}\over (2r+1)!}&#10;\mathrm e^{-(\epsilon_n-\epsilon_0)\tau}\langle 0|V|n\rangle \langle n|V|0\rangle\\&#10;&amp;&amp;={1\over L^d} \int_0^\infty d\tau {\tau^{2r+1}\over (2r+1)!} \left[\langle 0|V(\tau)V(0)|0\rangle&#10;-\langle 0|V(0)|0\rangle^2\right]&#10;\end{eqnarray*}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eqnarray*}&#10;{\rm dim}[\chi_{2r+2}]=-{2\over \nu}+d -z 2 r&#10;\end{eqnarray*}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eqnarray*}&#10;{\rm dim}[\chi_{f}]=d-{2\over \nu} \Rightarrow \chi_f \sim &#10;\left\{ \begin{array}{ll}&#10;L^{2/\nu-d} &amp; \xi(\lambda)\sim {1\over |\lambda|^\nu}\gg L\\&#10;|\lambda|^{d\nu-2} &amp; \xi(\lambda)\ll L&#10;\end{array}\right.&#10;\end{eqnarray*}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eqnarray*}&#10;n_{ex}\sim {P_{ex}\over L^d}\sim \left\{&#10;\begin{array}{ll}&#10;\lambda^2 L^{2/\nu-d} &amp; \xi(\lambda)\gg L \\&#10;|\lambda|^{d\nu} &amp; \xi(\lambda)\ll L&#10;\end{array}&#10;\right.&#10;\end{eqnarray*}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equation*}&#10;n_{ex}\sim\int_0^\Delta \rho(\epsilon)d\epsilon\approx &#10;\rho(|\lambda|^{z\nu})|\lambda|^{z\nu}&#10;\end{equation*}&#10;&#10;\noindent $d$-dimensional translationally invariant system:&#10;$\rho(\epsilon)\sim \epsilon^{d/z-1}$. Then&#10;&#10;&#10;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The non-analytic asymptotics becomes subleading for $d\nu&lt;2$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eqnarray*}&#10;Q\sim \left\{&#10;\begin{array}{ll}&#10;\lambda^2 L^{2/\nu-d-z} &amp; \xi(\lambda)\gg L \\&#10;|\lambda|^{(d+z)\nu} &amp; \xi(\lambda)\ll L&#10;\end{array}&#10;\right.&#10;\end{eqnarray*}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Heat: $d\to d+z$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eqnarray*}&#10;{\rm dim}[\chi_{2r+2}]=-{2\over \nu}+d -z 2 r\to d-2zr&#10;\end{eqnarray*}&#10;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Negative for $d&lt;2zr$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eqnarray*}&#10;n_{ex}\sim \left\{&#10;\begin{array}{ll}&#10;|\upsilon|^{d/zr} &amp; 2zr&gt;d \\&#10;\upsilon^2 &amp; 2zr&lt;d&#10;\end{array}&#10;\right.&#10;\end{eqnarray*}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noindent What is important for adiabaticity &#10;only quench time or shape?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eqnarray*}&#10;n_{ex}\sim \left\{&#10;\begin{array}{ll}&#10;|T|^{-d/z} &amp; 2zr&gt;d \\&#10;T^{-2r} &amp; 2zr&lt;d&#10;\end{array}&#10;\right.&#10;\end{eqnarray*}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For $r&gt;d/2z$ shape is unimportant.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equation*}&#10;\lambda(t)=A\sin(\omega t)&#10;\end{equation*}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equation*}&#10;n_{ex}\sim |\lambda|^{d\nu}&#10;\end{equation*}&#10;&#10;&#10;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equation*}&#10;{d n_{ex}\over dt}\sim \omega |A\omega|^{d\nu/(z\nu+1)}&#10;\end{equation*}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equation*}&#10;{d E\over dt}\sim \omega |A\omega|^{(d+z)\nu/(z\nu+1)}&#10;\end{equation*}&#10;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noindent $N(\epsilon)\approx \exp[S_{micro}(\epsilon)]$ - many-body density of states\\&#10;$p(\epsilon)$ - proability distribution\\&#10;$W(\epsilon)=p(\epsilon)N(\epsilon)$ - energy distribution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\begin{eqnarray*}&#10;S_d(\epsilon)&amp;=&amp;-\int d\epsilon\; p(\epsilon) N(\epsilon)\ln(p(\epsilon))&#10;=-\int d\epsilon\; W(\epsilon)\ln(W(\epsilon)/\rho(\epsilon))\\&#10;S_d(\epsilon)&amp;=&amp;&#10;\int d\epsilon W(\epsilon) S_{micro}(\epsilon)-\int d\epsilon &#10;W(\epsilon)\ln(W(\epsilon))&#10;\end{eqnarray*}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\begin{equation*}&#10;S_d(\epsilon)\approx \int d\epsilon\, W(\epsilon) S_{micro}(\epsilon)&#10;\end{equation*}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(d) Entropy $S_d\sim |\upsilon|^{d\nu/(z\nu r+1)}$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Heat $Q\sim |\upsilon|^{(d+z)\nu/(z\nu r+1)}$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Density of excitations $n_{ex}\sim |\upsilon|^{d\nu/(z\nu r+1)}$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noindent Probability of excitation \\&#10;$P_{ex}=-\sum_{n}^\prime |\alpha_n|^2\sim |\upsilon|^2 L^{2/\nu+2z r}$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\begin{eqnarray*}&#10;H=\lambda(t)\sigma_z+ g\sigma_x,\quad \lambda(t)=\upsilon t&#10;\end{eqnarray*}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Distance between excitations $\sim\xi$&#10;&#10;&#10;&#10;&#10;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\begin{eqnarray*}&#10;|a_+|^2=\exp\left[-{\pi g^2\over \upsilon}\right]&#10;\end{eqnarray*}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\begin{eqnarray*}&#10;|\alpha_+(t_f)|^2\approx {\upsilon^2\over 16 g^4}{g^6\over \epsilon_f^6}&#10;\end{eqnarray*}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equation*}&#10;n_{ex}\sim 1/\xi^d\sim |\lambda|^{d\nu}&#10;\end{equation*}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symb}&#10;\pagestyle{empty}&#10;\begin{document}&#10;&#10;\begin{equation*}&#10;\lambda(t)=\upsilon t&#10;\end{equation*}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7041</TotalTime>
  <Words>1839</Words>
  <Application>Microsoft Office PowerPoint</Application>
  <PresentationFormat>On-screen Show (4:3)</PresentationFormat>
  <Paragraphs>232</Paragraphs>
  <Slides>52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Office Theme</vt:lpstr>
      <vt:lpstr>Equation</vt:lpstr>
      <vt:lpstr>Graph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Anatoli</dc:creator>
  <cp:lastModifiedBy>Anatoli</cp:lastModifiedBy>
  <cp:revision>200</cp:revision>
  <dcterms:created xsi:type="dcterms:W3CDTF">2010-03-23T21:15:36Z</dcterms:created>
  <dcterms:modified xsi:type="dcterms:W3CDTF">2010-03-29T02:05:08Z</dcterms:modified>
</cp:coreProperties>
</file>